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8" r:id="rId4"/>
  </p:sldMasterIdLst>
  <p:notesMasterIdLst>
    <p:notesMasterId r:id="rId58"/>
  </p:notesMasterIdLst>
  <p:sldIdLst>
    <p:sldId id="728" r:id="rId5"/>
    <p:sldId id="624" r:id="rId6"/>
    <p:sldId id="625" r:id="rId7"/>
    <p:sldId id="384" r:id="rId8"/>
    <p:sldId id="314" r:id="rId9"/>
    <p:sldId id="713" r:id="rId10"/>
    <p:sldId id="729" r:id="rId11"/>
    <p:sldId id="258" r:id="rId12"/>
    <p:sldId id="259" r:id="rId13"/>
    <p:sldId id="260" r:id="rId14"/>
    <p:sldId id="282" r:id="rId15"/>
    <p:sldId id="261" r:id="rId16"/>
    <p:sldId id="262" r:id="rId17"/>
    <p:sldId id="275" r:id="rId18"/>
    <p:sldId id="263" r:id="rId19"/>
    <p:sldId id="266" r:id="rId20"/>
    <p:sldId id="283" r:id="rId21"/>
    <p:sldId id="276" r:id="rId22"/>
    <p:sldId id="268" r:id="rId23"/>
    <p:sldId id="269" r:id="rId24"/>
    <p:sldId id="270" r:id="rId25"/>
    <p:sldId id="271" r:id="rId26"/>
    <p:sldId id="272" r:id="rId27"/>
    <p:sldId id="326" r:id="rId28"/>
    <p:sldId id="510" r:id="rId29"/>
    <p:sldId id="475" r:id="rId30"/>
    <p:sldId id="511" r:id="rId31"/>
    <p:sldId id="512" r:id="rId32"/>
    <p:sldId id="513" r:id="rId33"/>
    <p:sldId id="514" r:id="rId34"/>
    <p:sldId id="397" r:id="rId35"/>
    <p:sldId id="515" r:id="rId36"/>
    <p:sldId id="516" r:id="rId37"/>
    <p:sldId id="517" r:id="rId38"/>
    <p:sldId id="518" r:id="rId39"/>
    <p:sldId id="519" r:id="rId40"/>
    <p:sldId id="520" r:id="rId41"/>
    <p:sldId id="264" r:id="rId42"/>
    <p:sldId id="521" r:id="rId43"/>
    <p:sldId id="522" r:id="rId44"/>
    <p:sldId id="523" r:id="rId45"/>
    <p:sldId id="273" r:id="rId46"/>
    <p:sldId id="274" r:id="rId47"/>
    <p:sldId id="524" r:id="rId48"/>
    <p:sldId id="525" r:id="rId49"/>
    <p:sldId id="526" r:id="rId50"/>
    <p:sldId id="288" r:id="rId51"/>
    <p:sldId id="527" r:id="rId52"/>
    <p:sldId id="284" r:id="rId53"/>
    <p:sldId id="281" r:id="rId54"/>
    <p:sldId id="528" r:id="rId55"/>
    <p:sldId id="529" r:id="rId56"/>
    <p:sldId id="287" r:id="rId57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2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88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Flood Injury Incidence and Severity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Incidence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Sheet1!$B$2:$B$25</c:f>
              <c:strCache>
                <c:ptCount val="24"/>
                <c:pt idx="0">
                  <c:v>S13-15999</c:v>
                </c:pt>
                <c:pt idx="1">
                  <c:v>S13-2743C</c:v>
                </c:pt>
                <c:pt idx="2">
                  <c:v>S14-9051R</c:v>
                </c:pt>
                <c:pt idx="3">
                  <c:v>S15-3772RY</c:v>
                </c:pt>
                <c:pt idx="4">
                  <c:v>AG 46X6</c:v>
                </c:pt>
                <c:pt idx="5">
                  <c:v>S13-10592</c:v>
                </c:pt>
                <c:pt idx="6">
                  <c:v>S13-1955C</c:v>
                </c:pt>
                <c:pt idx="7">
                  <c:v>S14-166331</c:v>
                </c:pt>
                <c:pt idx="8">
                  <c:v>S12-4718C</c:v>
                </c:pt>
                <c:pt idx="9">
                  <c:v>AG 49X6</c:v>
                </c:pt>
                <c:pt idx="10">
                  <c:v>S11-20124</c:v>
                </c:pt>
                <c:pt idx="11">
                  <c:v>S99-2281 </c:v>
                </c:pt>
                <c:pt idx="12">
                  <c:v>UA5615C</c:v>
                </c:pt>
                <c:pt idx="13">
                  <c:v>UA5014C</c:v>
                </c:pt>
                <c:pt idx="14">
                  <c:v>AG52X9</c:v>
                </c:pt>
                <c:pt idx="15">
                  <c:v>R07-6669</c:v>
                </c:pt>
                <c:pt idx="16">
                  <c:v>R01-581F</c:v>
                </c:pt>
                <c:pt idx="17">
                  <c:v>R04-342</c:v>
                </c:pt>
                <c:pt idx="18">
                  <c:v>R06-4433</c:v>
                </c:pt>
                <c:pt idx="19">
                  <c:v>AG55X7</c:v>
                </c:pt>
                <c:pt idx="20">
                  <c:v>R11-6870</c:v>
                </c:pt>
                <c:pt idx="21">
                  <c:v>R01-2731F</c:v>
                </c:pt>
                <c:pt idx="22">
                  <c:v>UARK-5896</c:v>
                </c:pt>
                <c:pt idx="23">
                  <c:v>R03-1250</c:v>
                </c:pt>
              </c:strCache>
            </c:strRef>
          </c:cat>
          <c:val>
            <c:numRef>
              <c:f>Sheet1!$C$2:$C$25</c:f>
              <c:numCache>
                <c:formatCode>General</c:formatCode>
                <c:ptCount val="24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8">
                  <c:v>9</c:v>
                </c:pt>
                <c:pt idx="9">
                  <c:v>9</c:v>
                </c:pt>
                <c:pt idx="10">
                  <c:v>8</c:v>
                </c:pt>
                <c:pt idx="11">
                  <c:v>8.3000000000000007</c:v>
                </c:pt>
                <c:pt idx="12">
                  <c:v>9</c:v>
                </c:pt>
                <c:pt idx="13">
                  <c:v>9</c:v>
                </c:pt>
                <c:pt idx="14">
                  <c:v>9</c:v>
                </c:pt>
                <c:pt idx="15">
                  <c:v>9</c:v>
                </c:pt>
                <c:pt idx="16">
                  <c:v>9</c:v>
                </c:pt>
                <c:pt idx="17">
                  <c:v>9</c:v>
                </c:pt>
                <c:pt idx="18">
                  <c:v>9</c:v>
                </c:pt>
                <c:pt idx="19">
                  <c:v>9</c:v>
                </c:pt>
                <c:pt idx="20">
                  <c:v>9</c:v>
                </c:pt>
                <c:pt idx="21">
                  <c:v>9</c:v>
                </c:pt>
                <c:pt idx="22">
                  <c:v>9</c:v>
                </c:pt>
                <c:pt idx="2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16-4181-AD7E-D147C03FD08D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Severity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Sheet1!$B$2:$B$25</c:f>
              <c:strCache>
                <c:ptCount val="24"/>
                <c:pt idx="0">
                  <c:v>S13-15999</c:v>
                </c:pt>
                <c:pt idx="1">
                  <c:v>S13-2743C</c:v>
                </c:pt>
                <c:pt idx="2">
                  <c:v>S14-9051R</c:v>
                </c:pt>
                <c:pt idx="3">
                  <c:v>S15-3772RY</c:v>
                </c:pt>
                <c:pt idx="4">
                  <c:v>AG 46X6</c:v>
                </c:pt>
                <c:pt idx="5">
                  <c:v>S13-10592</c:v>
                </c:pt>
                <c:pt idx="6">
                  <c:v>S13-1955C</c:v>
                </c:pt>
                <c:pt idx="7">
                  <c:v>S14-166331</c:v>
                </c:pt>
                <c:pt idx="8">
                  <c:v>S12-4718C</c:v>
                </c:pt>
                <c:pt idx="9">
                  <c:v>AG 49X6</c:v>
                </c:pt>
                <c:pt idx="10">
                  <c:v>S11-20124</c:v>
                </c:pt>
                <c:pt idx="11">
                  <c:v>S99-2281 </c:v>
                </c:pt>
                <c:pt idx="12">
                  <c:v>UA5615C</c:v>
                </c:pt>
                <c:pt idx="13">
                  <c:v>UA5014C</c:v>
                </c:pt>
                <c:pt idx="14">
                  <c:v>AG52X9</c:v>
                </c:pt>
                <c:pt idx="15">
                  <c:v>R07-6669</c:v>
                </c:pt>
                <c:pt idx="16">
                  <c:v>R01-581F</c:v>
                </c:pt>
                <c:pt idx="17">
                  <c:v>R04-342</c:v>
                </c:pt>
                <c:pt idx="18">
                  <c:v>R06-4433</c:v>
                </c:pt>
                <c:pt idx="19">
                  <c:v>AG55X7</c:v>
                </c:pt>
                <c:pt idx="20">
                  <c:v>R11-6870</c:v>
                </c:pt>
                <c:pt idx="21">
                  <c:v>R01-2731F</c:v>
                </c:pt>
                <c:pt idx="22">
                  <c:v>UARK-5896</c:v>
                </c:pt>
                <c:pt idx="23">
                  <c:v>R03-1250</c:v>
                </c:pt>
              </c:strCache>
            </c:strRef>
          </c:cat>
          <c:val>
            <c:numRef>
              <c:f>Sheet1!$D$2:$D$25</c:f>
              <c:numCache>
                <c:formatCode>General</c:formatCode>
                <c:ptCount val="24"/>
                <c:pt idx="0">
                  <c:v>6</c:v>
                </c:pt>
                <c:pt idx="1">
                  <c:v>7</c:v>
                </c:pt>
                <c:pt idx="2">
                  <c:v>7</c:v>
                </c:pt>
                <c:pt idx="3">
                  <c:v>5.3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5</c:v>
                </c:pt>
                <c:pt idx="8">
                  <c:v>5.3</c:v>
                </c:pt>
                <c:pt idx="9">
                  <c:v>6</c:v>
                </c:pt>
                <c:pt idx="10">
                  <c:v>4</c:v>
                </c:pt>
                <c:pt idx="11">
                  <c:v>4.3</c:v>
                </c:pt>
                <c:pt idx="12">
                  <c:v>6</c:v>
                </c:pt>
                <c:pt idx="13">
                  <c:v>5.3</c:v>
                </c:pt>
                <c:pt idx="14">
                  <c:v>5.7</c:v>
                </c:pt>
                <c:pt idx="15">
                  <c:v>5.3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5.7</c:v>
                </c:pt>
                <c:pt idx="22">
                  <c:v>5</c:v>
                </c:pt>
                <c:pt idx="2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16-4181-AD7E-D147C03FD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045288"/>
        <c:axId val="145332488"/>
      </c:barChart>
      <c:catAx>
        <c:axId val="183045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240000" spcFirstLastPara="1" vertOverflow="ellipsis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332488"/>
        <c:crosses val="autoZero"/>
        <c:auto val="1"/>
        <c:lblAlgn val="ctr"/>
        <c:lblOffset val="100"/>
        <c:noMultiLvlLbl val="0"/>
      </c:catAx>
      <c:valAx>
        <c:axId val="145332488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045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0498A-A601-47BD-9336-0AFA72A6C915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79925"/>
            <a:ext cx="5643563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42375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9FD33-3CEA-4C82-878E-4F21A75C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43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EA215-EA0F-4D92-9728-F51DF2486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97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Denotes significance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111B2-EFB4-4A20-8EFD-B589F1FE81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449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EA215-EA0F-4D92-9728-F51DF2486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65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5682-961D-4C34-9637-6BB93EA9DF79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3847-0812-4E49-A4A9-E9DCE99A8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67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5682-961D-4C34-9637-6BB93EA9DF79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3847-0812-4E49-A4A9-E9DCE99A8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88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5682-961D-4C34-9637-6BB93EA9DF79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3847-0812-4E49-A4A9-E9DCE99A8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00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50787-C9D3-4260-970F-56B63DFC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B5F4A-B6E1-4E17-B330-34554AF905B7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07549-78DB-4D04-81DD-A70B93CF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01E4B-68D5-4EF2-A04A-FE9036713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D184D-A8B1-4328-AD56-6B9CEECA5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749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1D8E-4E95-4C21-9FFD-B9D05D70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90F5A-A4E9-4118-B5D1-C87806C91609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15704-1BBF-47C9-8241-C65A897B3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3E953-7E4F-474F-8795-7AA5E219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DDB1-E11C-417B-A1F6-C073E9E781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534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C38AF-54E8-4244-B66B-601311B1C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2F6AC-1A6F-462D-B515-01C694D1C071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5BABF-AC2A-4C5B-AF7B-E28EE9D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1DC73-BD60-44C5-AE82-7FD0303D7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F3C45-119E-44B2-8D3E-1EC2115A85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978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FCBF16-3EF5-4806-A58F-BC9E1180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F163D-988E-4D93-B6A2-D399222659C0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3AA6D3-C695-462C-9DD0-89F476EC6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D3C21E-840B-47D5-BC65-B0022E1C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02567-B868-485D-BE4D-2168A86BB9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924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CCC40D-B8FF-4E2A-8B69-9B8AF21E2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BF82-5986-4FB1-8986-AD13E234EE0B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671D1C-8D19-4DE4-A9DA-9F63EBCC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B4F768A-1416-477B-B5DA-EC358B1A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A0406-ADCA-4664-B740-3E0A31E1C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788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E078666-1B84-4940-800B-0535F482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B6A20-2B86-4E87-B7ED-186D4B0C8559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8B56BDB-9B19-4D7D-B694-E6900C35E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4993DE-A6FB-4412-A5B4-AB794953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FE51F-7A7B-4BC8-B439-0A3F77D008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152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2029C2-6F9E-46B0-BA2E-3D1794DD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A2732-12F8-491F-8D0B-D713AC69C496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D75680-C9F6-4807-AE63-C4EAB6F0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25D00E-8E72-46D5-B8D6-3A917A62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FF85D-C2DA-476B-B4C8-6AEF50E98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231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0A44D1-57AA-4717-A922-A4F019212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D9C33-990E-4133-A99D-61DF26785C09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B8AD96-FB8B-4172-AFCC-85A5C7E3E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859D60-F8C6-44E7-8E5D-22CBB550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D6A78-7F78-4DD2-AB65-32EEF04B89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13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5682-961D-4C34-9637-6BB93EA9DF79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3847-0812-4E49-A4A9-E9DCE99A8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29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E92C55-98F5-4D79-BEE1-7ACB9A8E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A651-555B-4001-99D0-0EB7A0E7EC10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62752A-3BE4-418F-BFC8-FA3D646BC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7CAF3D-CA59-41B5-8385-16C2F202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27CFE-8EAD-4BC9-8A73-6B47C1031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492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4D10A-26E1-4F5E-8501-D918F8DF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D9E5E-9D95-417E-BFDE-FD4538A9E875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B97E1-7664-4489-A81C-F1A635E8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2B55-FB3D-4A4A-960F-516ADDB54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E0458-F3AA-4218-B6B3-003220638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980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50501-4436-41B3-9686-F6C36F5F9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E95C0-AB43-4678-ABF1-5E7D80AFA974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F4A72-9BE6-44D0-B16F-1BE5EE1A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F9A9E-C99F-4C45-A795-BF5AA957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DE959-7716-43C7-AA14-5EC8E6038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548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621F5B-E426-45E4-AA3F-CC28E48F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A7815-C6A5-44A1-A8AB-D891420D89C0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228F2A5-A2D8-451E-A460-72B41C68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44ED88-61D6-46BC-979A-8B2D92D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82E68-D9B5-4C3E-B8F3-D6289455C6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150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42376" y="569312"/>
            <a:ext cx="7540024" cy="2040759"/>
          </a:xfrm>
        </p:spPr>
        <p:txBody>
          <a:bodyPr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2377" y="2890347"/>
            <a:ext cx="7540023" cy="27484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0" y="0"/>
            <a:ext cx="3678621" cy="5903310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098172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7" y="274639"/>
            <a:ext cx="1083128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117" y="1600201"/>
            <a:ext cx="10831283" cy="3950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8312515" y="1600202"/>
            <a:ext cx="3269885" cy="2988015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913007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537" y="4501931"/>
            <a:ext cx="10233751" cy="12670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536" y="3011380"/>
            <a:ext cx="10233752" cy="13955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1092535" y="378938"/>
            <a:ext cx="10233751" cy="2417007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1259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11" y="274639"/>
            <a:ext cx="11049789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2611" y="1600202"/>
            <a:ext cx="5462671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86" y="1600202"/>
            <a:ext cx="5273017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814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621" y="274638"/>
            <a:ext cx="7903779" cy="74136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8621" y="1215233"/>
            <a:ext cx="399393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78621" y="1854994"/>
            <a:ext cx="3993931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06115" y="1215233"/>
            <a:ext cx="367628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06115" y="1854994"/>
            <a:ext cx="3676285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207023" y="274638"/>
            <a:ext cx="3269885" cy="2623723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207023" y="3116479"/>
            <a:ext cx="3269885" cy="2598308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907734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094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5682-961D-4C34-9637-6BB93EA9DF79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3847-0812-4E49-A4A9-E9DCE99A8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47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288964" y="348214"/>
            <a:ext cx="5187365" cy="5233432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817746" y="348215"/>
            <a:ext cx="5913340" cy="53051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6989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535" y="273050"/>
            <a:ext cx="673374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830" y="273053"/>
            <a:ext cx="3629572" cy="53802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535" y="1435103"/>
            <a:ext cx="6733740" cy="42182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3095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38" y="4800601"/>
            <a:ext cx="1058546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6938" y="402899"/>
            <a:ext cx="10585463" cy="43246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6938" y="5367339"/>
            <a:ext cx="10585463" cy="4396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475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.jpg"/>
          <p:cNvPicPr>
            <a:picLocks noChangeAspect="1"/>
          </p:cNvPicPr>
          <p:nvPr userDrawn="1"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12192000" cy="687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420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491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21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3897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534782" y="430146"/>
            <a:ext cx="11196305" cy="5182226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569426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D73-E6CD-4C4F-8C16-05A19FD462D5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343C-BEAB-4690-AB6D-8D1D4F7B5D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19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D73-E6CD-4C4F-8C16-05A19FD462D5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343C-BEAB-4690-AB6D-8D1D4F7B5D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9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5682-961D-4C34-9637-6BB93EA9DF79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3847-0812-4E49-A4A9-E9DCE99A8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73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D73-E6CD-4C4F-8C16-05A19FD462D5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343C-BEAB-4690-AB6D-8D1D4F7B5D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939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D73-E6CD-4C4F-8C16-05A19FD462D5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343C-BEAB-4690-AB6D-8D1D4F7B5D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27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D73-E6CD-4C4F-8C16-05A19FD462D5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343C-BEAB-4690-AB6D-8D1D4F7B5D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67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D73-E6CD-4C4F-8C16-05A19FD462D5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343C-BEAB-4690-AB6D-8D1D4F7B5D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781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D73-E6CD-4C4F-8C16-05A19FD462D5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343C-BEAB-4690-AB6D-8D1D4F7B5D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848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D73-E6CD-4C4F-8C16-05A19FD462D5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343C-BEAB-4690-AB6D-8D1D4F7B5D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94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D73-E6CD-4C4F-8C16-05A19FD462D5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343C-BEAB-4690-AB6D-8D1D4F7B5D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836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D73-E6CD-4C4F-8C16-05A19FD462D5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343C-BEAB-4690-AB6D-8D1D4F7B5D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44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D73-E6CD-4C4F-8C16-05A19FD462D5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343C-BEAB-4690-AB6D-8D1D4F7B5D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30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5682-961D-4C34-9637-6BB93EA9DF79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3847-0812-4E49-A4A9-E9DCE99A8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54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5682-961D-4C34-9637-6BB93EA9DF79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3847-0812-4E49-A4A9-E9DCE99A8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57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5682-961D-4C34-9637-6BB93EA9DF79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3847-0812-4E49-A4A9-E9DCE99A8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69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5682-961D-4C34-9637-6BB93EA9DF79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3847-0812-4E49-A4A9-E9DCE99A8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84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5682-961D-4C34-9637-6BB93EA9DF79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3847-0812-4E49-A4A9-E9DCE99A8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24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B5682-961D-4C34-9637-6BB93EA9DF79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C3847-0812-4E49-A4A9-E9DCE99A8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65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>
            <a:alpha val="7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7561175-39E6-444A-889B-7C19312ECC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53D6D42-3ADA-45ED-AD3D-84B0F40DD2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3D828-B80C-49B9-81BB-452F3BA8D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D7E9C6-E193-485B-845A-9479DFCAF052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AFF0F-DBE6-4E97-88B3-A44153103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675BD-66C9-40B2-8327-E5B0A23F1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3A3948-3002-4D78-923B-02AC75F19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89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.jpg"/>
          <p:cNvPicPr>
            <a:picLocks noChangeAspect="1"/>
          </p:cNvPicPr>
          <p:nvPr/>
        </p:nvPicPr>
        <p:blipFill>
          <a:blip r:embed="rId16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12192000" cy="68777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997" y="274639"/>
            <a:ext cx="106674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997" y="1600201"/>
            <a:ext cx="10667403" cy="395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5905065"/>
            <a:ext cx="12191997" cy="45720"/>
          </a:xfrm>
          <a:prstGeom prst="rect">
            <a:avLst/>
          </a:prstGeom>
          <a:solidFill>
            <a:srgbClr val="4106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2" name="Picture 11" descr="msstate_horizontal_maroon_wwhitebanner_large.png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87" y="6123991"/>
            <a:ext cx="4727373" cy="6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0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D2E2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4565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4565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4565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CDD73-E6CD-4C4F-8C16-05A19FD462D5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343C-BEAB-4690-AB6D-8D1D4F7B5D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74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hyperlink" Target="mailto:twilkerson@drec.msstate.edu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996" y="137787"/>
            <a:ext cx="11711833" cy="166949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1" kern="1600" dirty="0">
                <a:solidFill>
                  <a:srgbClr val="0070C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Screening Germplasm and Breeding Soybeans for Flood Tolerance </a:t>
            </a:r>
            <a:endParaRPr lang="en-US" sz="3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995" y="4657239"/>
            <a:ext cx="11711833" cy="1611823"/>
          </a:xfr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Pengyin Chen, Leandro Mozzoni, Daryl Chastain, Tessie Wilkerson, Blair Buckley, Mo Way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0396" y="290187"/>
            <a:ext cx="11711833" cy="16694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6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Screening Germplasm and Breeding Soybeans for Flood Toleran</a:t>
            </a:r>
            <a:r>
              <a:rPr kumimoji="0" lang="en-US" sz="4000" b="1" i="0" u="none" strike="noStrike" kern="16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31058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Research Progress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147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487" y="1277439"/>
            <a:ext cx="8559662" cy="12632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Selections from PYT FT-MG 5, Set 1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Based on FTS &amp; Yield 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No. lines tested: 17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FEA8A7-34B6-471F-8ED9-6E2B11BFA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796246"/>
              </p:ext>
            </p:extLst>
          </p:nvPr>
        </p:nvGraphicFramePr>
        <p:xfrm>
          <a:off x="1935031" y="2660344"/>
          <a:ext cx="8606118" cy="3249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3101">
                  <a:extLst>
                    <a:ext uri="{9D8B030D-6E8A-4147-A177-3AD203B41FA5}">
                      <a16:colId xmlns:a16="http://schemas.microsoft.com/office/drawing/2014/main" val="2265402130"/>
                    </a:ext>
                  </a:extLst>
                </a:gridCol>
                <a:gridCol w="1699957">
                  <a:extLst>
                    <a:ext uri="{9D8B030D-6E8A-4147-A177-3AD203B41FA5}">
                      <a16:colId xmlns:a16="http://schemas.microsoft.com/office/drawing/2014/main" val="3699968491"/>
                    </a:ext>
                  </a:extLst>
                </a:gridCol>
                <a:gridCol w="2151530">
                  <a:extLst>
                    <a:ext uri="{9D8B030D-6E8A-4147-A177-3AD203B41FA5}">
                      <a16:colId xmlns:a16="http://schemas.microsoft.com/office/drawing/2014/main" val="3121098978"/>
                    </a:ext>
                  </a:extLst>
                </a:gridCol>
                <a:gridCol w="2151530">
                  <a:extLst>
                    <a:ext uri="{9D8B030D-6E8A-4147-A177-3AD203B41FA5}">
                      <a16:colId xmlns:a16="http://schemas.microsoft.com/office/drawing/2014/main" val="3889237742"/>
                    </a:ext>
                  </a:extLst>
                </a:gridCol>
              </a:tblGrid>
              <a:tr h="6832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Name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Flooded Yld (b/a)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Non-flooded Yld (b/a)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98121"/>
                  </a:ext>
                </a:extLst>
              </a:tr>
              <a:tr h="4901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S18-3460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26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69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2833"/>
                  </a:ext>
                </a:extLst>
              </a:tr>
              <a:tr h="4087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S18-3431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22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72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49773"/>
                  </a:ext>
                </a:extLst>
              </a:tr>
              <a:tr h="441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S18-3469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22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61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496436"/>
                  </a:ext>
                </a:extLst>
              </a:tr>
              <a:tr h="3872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S18-3414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22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62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816801"/>
                  </a:ext>
                </a:extLst>
              </a:tr>
              <a:tr h="4087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S18-3403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65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577008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S99-2281 (Sus ck)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39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135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3600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0255" y="821322"/>
            <a:ext cx="8742542" cy="12632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Selections from PYT FT-MG 5, Set 2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 on FTS &amp; Yield 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No. lines tested: 17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6D8739-C4A8-4909-A3A9-31F1E54BE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020898"/>
              </p:ext>
            </p:extLst>
          </p:nvPr>
        </p:nvGraphicFramePr>
        <p:xfrm>
          <a:off x="1452283" y="2188730"/>
          <a:ext cx="8842787" cy="3799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2966">
                  <a:extLst>
                    <a:ext uri="{9D8B030D-6E8A-4147-A177-3AD203B41FA5}">
                      <a16:colId xmlns:a16="http://schemas.microsoft.com/office/drawing/2014/main" val="957520677"/>
                    </a:ext>
                  </a:extLst>
                </a:gridCol>
                <a:gridCol w="1851933">
                  <a:extLst>
                    <a:ext uri="{9D8B030D-6E8A-4147-A177-3AD203B41FA5}">
                      <a16:colId xmlns:a16="http://schemas.microsoft.com/office/drawing/2014/main" val="2545025033"/>
                    </a:ext>
                  </a:extLst>
                </a:gridCol>
                <a:gridCol w="2213944">
                  <a:extLst>
                    <a:ext uri="{9D8B030D-6E8A-4147-A177-3AD203B41FA5}">
                      <a16:colId xmlns:a16="http://schemas.microsoft.com/office/drawing/2014/main" val="1652599270"/>
                    </a:ext>
                  </a:extLst>
                </a:gridCol>
                <a:gridCol w="2213944">
                  <a:extLst>
                    <a:ext uri="{9D8B030D-6E8A-4147-A177-3AD203B41FA5}">
                      <a16:colId xmlns:a16="http://schemas.microsoft.com/office/drawing/2014/main" val="2187428652"/>
                    </a:ext>
                  </a:extLst>
                </a:gridCol>
              </a:tblGrid>
              <a:tr h="5056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Name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FTS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Flooded Yld (b/a)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Non-flooded Yld (b/a)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548905"/>
                  </a:ext>
                </a:extLst>
              </a:tr>
              <a:tr h="5056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S18-3519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1.5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24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57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494901"/>
                  </a:ext>
                </a:extLst>
              </a:tr>
              <a:tr h="5056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S18-3520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22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60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909951"/>
                  </a:ext>
                </a:extLst>
              </a:tr>
              <a:tr h="5056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S18-3555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24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55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652932"/>
                  </a:ext>
                </a:extLst>
              </a:tr>
              <a:tr h="5056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S18-3616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1.5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22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56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26963"/>
                  </a:ext>
                </a:extLst>
              </a:tr>
              <a:tr h="5056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S18-3616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1.5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22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56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5148"/>
                  </a:ext>
                </a:extLst>
              </a:tr>
              <a:tr h="5056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S99-2281 (Sus ck)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40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803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107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0112" y="1364173"/>
            <a:ext cx="7643693" cy="127791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 Results - Screening Breeding Lines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No of lines: 100 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Advanced lines were developed in UM and UA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EECB1B-13EE-4DCE-871F-A3AA552C1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457915"/>
              </p:ext>
            </p:extLst>
          </p:nvPr>
        </p:nvGraphicFramePr>
        <p:xfrm>
          <a:off x="2160113" y="2718995"/>
          <a:ext cx="7600664" cy="2581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4458">
                  <a:extLst>
                    <a:ext uri="{9D8B030D-6E8A-4147-A177-3AD203B41FA5}">
                      <a16:colId xmlns:a16="http://schemas.microsoft.com/office/drawing/2014/main" val="2040785952"/>
                    </a:ext>
                  </a:extLst>
                </a:gridCol>
                <a:gridCol w="4466206">
                  <a:extLst>
                    <a:ext uri="{9D8B030D-6E8A-4147-A177-3AD203B41FA5}">
                      <a16:colId xmlns:a16="http://schemas.microsoft.com/office/drawing/2014/main" val="2634342386"/>
                    </a:ext>
                  </a:extLst>
                </a:gridCol>
              </a:tblGrid>
              <a:tr h="4942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No. of lines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FTS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649274"/>
                  </a:ext>
                </a:extLst>
              </a:tr>
              <a:tr h="5600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1.0 - 2.0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403170"/>
                  </a:ext>
                </a:extLst>
              </a:tr>
              <a:tr h="4625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2.1 - 2.5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649355"/>
                  </a:ext>
                </a:extLst>
              </a:tr>
              <a:tr h="527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2.7 - 3.5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145289"/>
                  </a:ext>
                </a:extLst>
              </a:tr>
              <a:tr h="537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3.7 - 4.7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889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872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3852" y="519726"/>
            <a:ext cx="9598959" cy="10544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Screening Breeding Lines Contd.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18 Lines Exhibited FTS Score 1.0 - 2.0	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EE34B2-A797-48CA-9BD0-7C3F2CE8F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422960"/>
              </p:ext>
            </p:extLst>
          </p:nvPr>
        </p:nvGraphicFramePr>
        <p:xfrm>
          <a:off x="1366092" y="1616474"/>
          <a:ext cx="9598959" cy="4401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9408">
                  <a:extLst>
                    <a:ext uri="{9D8B030D-6E8A-4147-A177-3AD203B41FA5}">
                      <a16:colId xmlns:a16="http://schemas.microsoft.com/office/drawing/2014/main" val="450877380"/>
                    </a:ext>
                  </a:extLst>
                </a:gridCol>
                <a:gridCol w="1664929">
                  <a:extLst>
                    <a:ext uri="{9D8B030D-6E8A-4147-A177-3AD203B41FA5}">
                      <a16:colId xmlns:a16="http://schemas.microsoft.com/office/drawing/2014/main" val="237240378"/>
                    </a:ext>
                  </a:extLst>
                </a:gridCol>
                <a:gridCol w="647472">
                  <a:extLst>
                    <a:ext uri="{9D8B030D-6E8A-4147-A177-3AD203B41FA5}">
                      <a16:colId xmlns:a16="http://schemas.microsoft.com/office/drawing/2014/main" val="2844149481"/>
                    </a:ext>
                  </a:extLst>
                </a:gridCol>
                <a:gridCol w="2682384">
                  <a:extLst>
                    <a:ext uri="{9D8B030D-6E8A-4147-A177-3AD203B41FA5}">
                      <a16:colId xmlns:a16="http://schemas.microsoft.com/office/drawing/2014/main" val="1421563338"/>
                    </a:ext>
                  </a:extLst>
                </a:gridCol>
                <a:gridCol w="2214766">
                  <a:extLst>
                    <a:ext uri="{9D8B030D-6E8A-4147-A177-3AD203B41FA5}">
                      <a16:colId xmlns:a16="http://schemas.microsoft.com/office/drawing/2014/main" val="1376568428"/>
                    </a:ext>
                  </a:extLst>
                </a:gridCol>
              </a:tblGrid>
              <a:tr h="5501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Lines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Lines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350606"/>
                  </a:ext>
                </a:extLst>
              </a:tr>
              <a:tr h="4476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S16-14379C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S16-14928C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990194"/>
                  </a:ext>
                </a:extLst>
              </a:tr>
              <a:tr h="4103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S16-7922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S11-20124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91435"/>
                  </a:ext>
                </a:extLst>
              </a:tr>
              <a:tr h="4289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S16-15170C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R15-7016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854218"/>
                  </a:ext>
                </a:extLst>
              </a:tr>
              <a:tr h="3916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S17-19874R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UA 5814HP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050709"/>
                  </a:ext>
                </a:extLst>
              </a:tr>
              <a:tr h="4289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S16-15896C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S15-3772RY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075902"/>
                  </a:ext>
                </a:extLst>
              </a:tr>
              <a:tr h="4382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S16-11222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S16-3747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173063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R15-7016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S16-14457C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889502"/>
                  </a:ext>
                </a:extLst>
              </a:tr>
              <a:tr h="4289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R15-7025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S15-5909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661372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UA 5814HP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R15-8014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50405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642C31FF-7E9F-431C-808D-0AC58C30D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75" y="31448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DA8C5A-5407-46F3-81DE-B559987C0D01}"/>
              </a:ext>
            </a:extLst>
          </p:cNvPr>
          <p:cNvSpPr/>
          <p:nvPr/>
        </p:nvSpPr>
        <p:spPr>
          <a:xfrm>
            <a:off x="1273553" y="6083242"/>
            <a:ext cx="2669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FTS: Flood tolerance score</a:t>
            </a:r>
          </a:p>
        </p:txBody>
      </p:sp>
    </p:spTree>
    <p:extLst>
      <p:ext uri="{BB962C8B-B14F-4D97-AF65-F5344CB8AC3E}">
        <p14:creationId xmlns:p14="http://schemas.microsoft.com/office/powerpoint/2010/main" val="3106938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3603" y="156873"/>
            <a:ext cx="10011904" cy="132914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Evaluation of Tolerant vs. Sensitive Lines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lines were tolerant while 12 lines were sensitive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Obj: To study the effect of flooding stress on yield and seed composition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604870-93FF-458F-A196-25471F5D1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487195"/>
              </p:ext>
            </p:extLst>
          </p:nvPr>
        </p:nvGraphicFramePr>
        <p:xfrm>
          <a:off x="591671" y="1518838"/>
          <a:ext cx="10047914" cy="5015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6098">
                  <a:extLst>
                    <a:ext uri="{9D8B030D-6E8A-4147-A177-3AD203B41FA5}">
                      <a16:colId xmlns:a16="http://schemas.microsoft.com/office/drawing/2014/main" val="745173938"/>
                    </a:ext>
                  </a:extLst>
                </a:gridCol>
                <a:gridCol w="813662">
                  <a:extLst>
                    <a:ext uri="{9D8B030D-6E8A-4147-A177-3AD203B41FA5}">
                      <a16:colId xmlns:a16="http://schemas.microsoft.com/office/drawing/2014/main" val="3593473692"/>
                    </a:ext>
                  </a:extLst>
                </a:gridCol>
                <a:gridCol w="1100379">
                  <a:extLst>
                    <a:ext uri="{9D8B030D-6E8A-4147-A177-3AD203B41FA5}">
                      <a16:colId xmlns:a16="http://schemas.microsoft.com/office/drawing/2014/main" val="1008351435"/>
                    </a:ext>
                  </a:extLst>
                </a:gridCol>
                <a:gridCol w="1084882">
                  <a:extLst>
                    <a:ext uri="{9D8B030D-6E8A-4147-A177-3AD203B41FA5}">
                      <a16:colId xmlns:a16="http://schemas.microsoft.com/office/drawing/2014/main" val="1739821094"/>
                    </a:ext>
                  </a:extLst>
                </a:gridCol>
                <a:gridCol w="461074">
                  <a:extLst>
                    <a:ext uri="{9D8B030D-6E8A-4147-A177-3AD203B41FA5}">
                      <a16:colId xmlns:a16="http://schemas.microsoft.com/office/drawing/2014/main" val="2196316191"/>
                    </a:ext>
                  </a:extLst>
                </a:gridCol>
                <a:gridCol w="1855146">
                  <a:extLst>
                    <a:ext uri="{9D8B030D-6E8A-4147-A177-3AD203B41FA5}">
                      <a16:colId xmlns:a16="http://schemas.microsoft.com/office/drawing/2014/main" val="3353094185"/>
                    </a:ext>
                  </a:extLst>
                </a:gridCol>
                <a:gridCol w="962289">
                  <a:extLst>
                    <a:ext uri="{9D8B030D-6E8A-4147-A177-3AD203B41FA5}">
                      <a16:colId xmlns:a16="http://schemas.microsoft.com/office/drawing/2014/main" val="3165999505"/>
                    </a:ext>
                  </a:extLst>
                </a:gridCol>
                <a:gridCol w="1127192">
                  <a:extLst>
                    <a:ext uri="{9D8B030D-6E8A-4147-A177-3AD203B41FA5}">
                      <a16:colId xmlns:a16="http://schemas.microsoft.com/office/drawing/2014/main" val="4081000907"/>
                    </a:ext>
                  </a:extLst>
                </a:gridCol>
                <a:gridCol w="1127192">
                  <a:extLst>
                    <a:ext uri="{9D8B030D-6E8A-4147-A177-3AD203B41FA5}">
                      <a16:colId xmlns:a16="http://schemas.microsoft.com/office/drawing/2014/main" val="3092200879"/>
                    </a:ext>
                  </a:extLst>
                </a:gridCol>
              </a:tblGrid>
              <a:tr h="5346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Name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Yld Flooded (b/a)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Yld Non-flooded (b/a)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Name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Yld Flooded (b/a)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Yld Non-flooded (b/a)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509700"/>
                  </a:ext>
                </a:extLst>
              </a:tr>
              <a:tr h="282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S15-3772RY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38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UA5615C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12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47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515112"/>
                  </a:ext>
                </a:extLst>
              </a:tr>
              <a:tr h="282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S11-20124C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14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UA5014C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267878"/>
                  </a:ext>
                </a:extLst>
              </a:tr>
              <a:tr h="282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R04-342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46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R07-6669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43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509691"/>
                  </a:ext>
                </a:extLst>
              </a:tr>
              <a:tr h="282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R06-4433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19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50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R01-2731F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29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598096"/>
                  </a:ext>
                </a:extLst>
              </a:tr>
              <a:tr h="282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R11-6870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43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S12-4718C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55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584157"/>
                  </a:ext>
                </a:extLst>
              </a:tr>
              <a:tr h="282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S13-15999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12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S14-9051R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8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14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498126"/>
                  </a:ext>
                </a:extLst>
              </a:tr>
              <a:tr h="282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S14-16331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S13-10592C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9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16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068944"/>
                  </a:ext>
                </a:extLst>
              </a:tr>
              <a:tr h="282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R03-1250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50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R01-581F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40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54645"/>
                  </a:ext>
                </a:extLst>
              </a:tr>
              <a:tr h="282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Mean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1.8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41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UARK-5896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36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673957"/>
                  </a:ext>
                </a:extLst>
              </a:tr>
              <a:tr h="282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S13-1955C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14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39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615508"/>
                  </a:ext>
                </a:extLst>
              </a:tr>
              <a:tr h="282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S13-2743C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4.0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9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692970"/>
                  </a:ext>
                </a:extLst>
              </a:tr>
              <a:tr h="282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S99-2281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4.3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12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38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172090"/>
                  </a:ext>
                </a:extLst>
              </a:tr>
              <a:tr h="282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Mean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3.3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3803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795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762" y="89151"/>
            <a:ext cx="9574303" cy="132914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Screening Missouri Commercial Varieties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No of lines screened: 180	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Lines with Lines with FTS 1.0 to 1.3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E4F412-FDCB-450F-8086-73045ADA5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595444"/>
              </p:ext>
            </p:extLst>
          </p:nvPr>
        </p:nvGraphicFramePr>
        <p:xfrm>
          <a:off x="774547" y="1519866"/>
          <a:ext cx="9520518" cy="4665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5373">
                  <a:extLst>
                    <a:ext uri="{9D8B030D-6E8A-4147-A177-3AD203B41FA5}">
                      <a16:colId xmlns:a16="http://schemas.microsoft.com/office/drawing/2014/main" val="868001110"/>
                    </a:ext>
                  </a:extLst>
                </a:gridCol>
                <a:gridCol w="1563559">
                  <a:extLst>
                    <a:ext uri="{9D8B030D-6E8A-4147-A177-3AD203B41FA5}">
                      <a16:colId xmlns:a16="http://schemas.microsoft.com/office/drawing/2014/main" val="1291636423"/>
                    </a:ext>
                  </a:extLst>
                </a:gridCol>
                <a:gridCol w="850643">
                  <a:extLst>
                    <a:ext uri="{9D8B030D-6E8A-4147-A177-3AD203B41FA5}">
                      <a16:colId xmlns:a16="http://schemas.microsoft.com/office/drawing/2014/main" val="343966216"/>
                    </a:ext>
                  </a:extLst>
                </a:gridCol>
                <a:gridCol w="720763">
                  <a:extLst>
                    <a:ext uri="{9D8B030D-6E8A-4147-A177-3AD203B41FA5}">
                      <a16:colId xmlns:a16="http://schemas.microsoft.com/office/drawing/2014/main" val="4002027014"/>
                    </a:ext>
                  </a:extLst>
                </a:gridCol>
                <a:gridCol w="2120557">
                  <a:extLst>
                    <a:ext uri="{9D8B030D-6E8A-4147-A177-3AD203B41FA5}">
                      <a16:colId xmlns:a16="http://schemas.microsoft.com/office/drawing/2014/main" val="2428315172"/>
                    </a:ext>
                  </a:extLst>
                </a:gridCol>
                <a:gridCol w="1539001">
                  <a:extLst>
                    <a:ext uri="{9D8B030D-6E8A-4147-A177-3AD203B41FA5}">
                      <a16:colId xmlns:a16="http://schemas.microsoft.com/office/drawing/2014/main" val="3196841502"/>
                    </a:ext>
                  </a:extLst>
                </a:gridCol>
                <a:gridCol w="1170622">
                  <a:extLst>
                    <a:ext uri="{9D8B030D-6E8A-4147-A177-3AD203B41FA5}">
                      <a16:colId xmlns:a16="http://schemas.microsoft.com/office/drawing/2014/main" val="3528323703"/>
                    </a:ext>
                  </a:extLst>
                </a:gridCol>
              </a:tblGrid>
              <a:tr h="4643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Name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Company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Name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Company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904099"/>
                  </a:ext>
                </a:extLst>
              </a:tr>
              <a:tr h="4643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DG52X05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Delta Grow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</a:rPr>
                        <a:t>LS4565XS</a:t>
                      </a:r>
                      <a:endParaRPr lang="en-US" sz="20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Local Seed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283320"/>
                  </a:ext>
                </a:extLst>
              </a:tr>
              <a:tr h="4643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4677NXS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Midland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</a:rPr>
                        <a:t>7478XTS</a:t>
                      </a:r>
                      <a:endParaRPr lang="en-US" sz="20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USG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241536"/>
                  </a:ext>
                </a:extLst>
              </a:tr>
              <a:tr h="4772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4956NXS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Midland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</a:rPr>
                        <a:t>V 4920S</a:t>
                      </a:r>
                      <a:endParaRPr lang="en-US" sz="20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GDM Seeds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604838"/>
                  </a:ext>
                </a:extLst>
              </a:tr>
              <a:tr h="4643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DG48X45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Delta Grow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</a:rPr>
                        <a:t>S11-20337GT </a:t>
                      </a:r>
                      <a:endParaRPr lang="en-US" sz="20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MCIA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612264"/>
                  </a:ext>
                </a:extLst>
              </a:tr>
              <a:tr h="4313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LSX4901X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Local Seed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</a:rPr>
                        <a:t>MS 4846 RXT  </a:t>
                      </a:r>
                      <a:endParaRPr lang="en-US" sz="20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MorSoy 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62227"/>
                  </a:ext>
                </a:extLst>
              </a:tr>
              <a:tr h="4643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7489XT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USG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</a:rPr>
                        <a:t>WXX3487NS</a:t>
                      </a:r>
                      <a:endParaRPr lang="en-US" sz="20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Willcross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768277"/>
                  </a:ext>
                </a:extLst>
              </a:tr>
              <a:tr h="4643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471E19S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Go Soy 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</a:rPr>
                        <a:t>44U4LL</a:t>
                      </a:r>
                      <a:endParaRPr lang="en-US" sz="20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AgVenture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069012"/>
                  </a:ext>
                </a:extLst>
              </a:tr>
              <a:tr h="4752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SA13-1385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MCIA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</a:rPr>
                        <a:t>S42EN89</a:t>
                      </a:r>
                      <a:endParaRPr lang="en-US" sz="20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Dyna-Grow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986839"/>
                  </a:ext>
                </a:extLst>
              </a:tr>
              <a:tr h="4959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</a:rPr>
                        <a:t>S43XS70</a:t>
                      </a:r>
                      <a:endParaRPr lang="en-US" sz="20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Dyna-Grow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3893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314DEF8-BD65-4A46-A05C-60D9827B4884}"/>
              </a:ext>
            </a:extLst>
          </p:cNvPr>
          <p:cNvSpPr/>
          <p:nvPr/>
        </p:nvSpPr>
        <p:spPr>
          <a:xfrm>
            <a:off x="1054054" y="618565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FTS: Flood tolerance score	</a:t>
            </a:r>
          </a:p>
        </p:txBody>
      </p:sp>
    </p:spTree>
    <p:extLst>
      <p:ext uri="{BB962C8B-B14F-4D97-AF65-F5344CB8AC3E}">
        <p14:creationId xmlns:p14="http://schemas.microsoft.com/office/powerpoint/2010/main" val="2708320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3044" y="894510"/>
            <a:ext cx="8940755" cy="139211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Selections from Progeny Row Testing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432 breeding lines of F</a:t>
            </a:r>
            <a:r>
              <a:rPr lang="en-US" sz="2400" b="1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4:5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generation grown</a:t>
            </a:r>
          </a:p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53 lines were selected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254554"/>
              </p:ext>
            </p:extLst>
          </p:nvPr>
        </p:nvGraphicFramePr>
        <p:xfrm>
          <a:off x="1527594" y="2227532"/>
          <a:ext cx="8843936" cy="3581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9797">
                  <a:extLst>
                    <a:ext uri="{9D8B030D-6E8A-4147-A177-3AD203B41FA5}">
                      <a16:colId xmlns:a16="http://schemas.microsoft.com/office/drawing/2014/main" val="807221594"/>
                    </a:ext>
                  </a:extLst>
                </a:gridCol>
                <a:gridCol w="4637056">
                  <a:extLst>
                    <a:ext uri="{9D8B030D-6E8A-4147-A177-3AD203B41FA5}">
                      <a16:colId xmlns:a16="http://schemas.microsoft.com/office/drawing/2014/main" val="1607451312"/>
                    </a:ext>
                  </a:extLst>
                </a:gridCol>
                <a:gridCol w="2367083">
                  <a:extLst>
                    <a:ext uri="{9D8B030D-6E8A-4147-A177-3AD203B41FA5}">
                      <a16:colId xmlns:a16="http://schemas.microsoft.com/office/drawing/2014/main" val="1226985818"/>
                    </a:ext>
                  </a:extLst>
                </a:gridCol>
              </a:tblGrid>
              <a:tr h="60965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Cross #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Parentage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 lines selected</a:t>
                      </a:r>
                    </a:p>
                  </a:txBody>
                  <a:tcPr marL="0" marR="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29209"/>
                  </a:ext>
                </a:extLst>
              </a:tr>
              <a:tr h="63171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S17-652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S14-16235 (FT) × S13-3851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448869"/>
                  </a:ext>
                </a:extLst>
              </a:tr>
              <a:tr h="758856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S17-653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S14-16267 (FT) × S15-12003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14715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S17-669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S14-16267 (FT) × V12-0045 R2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296448"/>
                  </a:ext>
                </a:extLst>
              </a:tr>
              <a:tr h="84942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S17-659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S13-1955  ×  S16-16842 (FT)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037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97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603" y="175365"/>
            <a:ext cx="10972806" cy="93397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Breeding Populations Under Development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Generation is being advanced in winter nurseries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102553"/>
              </p:ext>
            </p:extLst>
          </p:nvPr>
        </p:nvGraphicFramePr>
        <p:xfrm>
          <a:off x="505603" y="1238119"/>
          <a:ext cx="10972806" cy="5540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684">
                  <a:extLst>
                    <a:ext uri="{9D8B030D-6E8A-4147-A177-3AD203B41FA5}">
                      <a16:colId xmlns:a16="http://schemas.microsoft.com/office/drawing/2014/main" val="3941593967"/>
                    </a:ext>
                  </a:extLst>
                </a:gridCol>
                <a:gridCol w="3998527">
                  <a:extLst>
                    <a:ext uri="{9D8B030D-6E8A-4147-A177-3AD203B41FA5}">
                      <a16:colId xmlns:a16="http://schemas.microsoft.com/office/drawing/2014/main" val="2299597736"/>
                    </a:ext>
                  </a:extLst>
                </a:gridCol>
                <a:gridCol w="1451413">
                  <a:extLst>
                    <a:ext uri="{9D8B030D-6E8A-4147-A177-3AD203B41FA5}">
                      <a16:colId xmlns:a16="http://schemas.microsoft.com/office/drawing/2014/main" val="1480925346"/>
                    </a:ext>
                  </a:extLst>
                </a:gridCol>
                <a:gridCol w="1886775">
                  <a:extLst>
                    <a:ext uri="{9D8B030D-6E8A-4147-A177-3AD203B41FA5}">
                      <a16:colId xmlns:a16="http://schemas.microsoft.com/office/drawing/2014/main" val="533580344"/>
                    </a:ext>
                  </a:extLst>
                </a:gridCol>
                <a:gridCol w="1979407">
                  <a:extLst>
                    <a:ext uri="{9D8B030D-6E8A-4147-A177-3AD203B41FA5}">
                      <a16:colId xmlns:a16="http://schemas.microsoft.com/office/drawing/2014/main" val="1442625960"/>
                    </a:ext>
                  </a:extLst>
                </a:gridCol>
              </a:tblGrid>
              <a:tr h="4027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Cross #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Parentage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Generation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Year of Evaluation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Obj.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592801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S18-298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S11-20124 × R04-342 (FT)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="1" baseline="-25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2020/21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Variety Dev.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829161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S18-304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S14-16331 (FT) × S11-9618RR2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en-US" sz="2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2020/21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6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Variety Dev.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811459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S18-305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S14-16306 (FT) × S13-3851C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en-US" sz="2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2020/21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6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Variety Dev.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799322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S18-306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RIL 123 (FT) × S11-20337GT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en-US" sz="2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2020/21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6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Variety Dev.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234062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S18-307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R07-6669 (FT) × S11-20195GT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en-US" sz="2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2020/21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6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Variety Dev.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96633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S18-308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UA 5615C (FT) ×  S15-3772RY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en-US" sz="2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2020/21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6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Variety Dev.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893449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S18-310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S14-16267 (FT) × S16-14558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en-US" sz="2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2020/21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6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Variety Dev.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32089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S18-311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S12-1362 (FT) × S16-14687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en-US" sz="2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2020/21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6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Variety Dev.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535054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S18-312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R10-4892 (FT) × S16-14379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en-US" sz="2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2020/21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6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Variety Dev.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317097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S18-313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RIL 48 (FT) × S16-14730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en-US" sz="2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2020/21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6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Variety Dev.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71148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S18-486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S12-1362 (FT) × S14-9017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en-US" sz="2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2020/21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6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Variety Dev.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138161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S18-487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S12-1362 (FT) × S13-3851C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en-US" sz="2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2020/21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6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Variety Dev.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97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622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BF49A5-C659-4402-AEC5-E946FC366530}"/>
              </a:ext>
            </a:extLst>
          </p:cNvPr>
          <p:cNvSpPr/>
          <p:nvPr/>
        </p:nvSpPr>
        <p:spPr>
          <a:xfrm>
            <a:off x="494852" y="175365"/>
            <a:ext cx="10122947" cy="127791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Crosses Made in 2019 Season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F</a:t>
            </a:r>
            <a:r>
              <a:rPr lang="en-US" sz="2000" b="1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seeds sent to the winter nurseries to advance generation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Objectives: Development of new germplasm and varieties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A698E5-97AC-4709-BAC0-44E41051D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442945"/>
              </p:ext>
            </p:extLst>
          </p:nvPr>
        </p:nvGraphicFramePr>
        <p:xfrm>
          <a:off x="494852" y="1452279"/>
          <a:ext cx="10122947" cy="52303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5002">
                  <a:extLst>
                    <a:ext uri="{9D8B030D-6E8A-4147-A177-3AD203B41FA5}">
                      <a16:colId xmlns:a16="http://schemas.microsoft.com/office/drawing/2014/main" val="497306848"/>
                    </a:ext>
                  </a:extLst>
                </a:gridCol>
                <a:gridCol w="3840311">
                  <a:extLst>
                    <a:ext uri="{9D8B030D-6E8A-4147-A177-3AD203B41FA5}">
                      <a16:colId xmlns:a16="http://schemas.microsoft.com/office/drawing/2014/main" val="1370613733"/>
                    </a:ext>
                  </a:extLst>
                </a:gridCol>
                <a:gridCol w="1775150">
                  <a:extLst>
                    <a:ext uri="{9D8B030D-6E8A-4147-A177-3AD203B41FA5}">
                      <a16:colId xmlns:a16="http://schemas.microsoft.com/office/drawing/2014/main" val="3166841621"/>
                    </a:ext>
                  </a:extLst>
                </a:gridCol>
                <a:gridCol w="2552484">
                  <a:extLst>
                    <a:ext uri="{9D8B030D-6E8A-4147-A177-3AD203B41FA5}">
                      <a16:colId xmlns:a16="http://schemas.microsoft.com/office/drawing/2014/main" val="4059874856"/>
                    </a:ext>
                  </a:extLst>
                </a:gridCol>
              </a:tblGrid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Cross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Pedigree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Status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Year of Evaluation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166005"/>
                  </a:ext>
                </a:extLst>
              </a:tr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S19-822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S11-16653 x R04-342 (FT)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F</a:t>
                      </a:r>
                      <a:r>
                        <a:rPr lang="en-US" sz="2000" b="1" kern="1600" baseline="-25000" dirty="0">
                          <a:effectLst/>
                        </a:rPr>
                        <a:t>1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2021-22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520873"/>
                  </a:ext>
                </a:extLst>
              </a:tr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S19-829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S14-16331 (FT) x S15-10434C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F</a:t>
                      </a:r>
                      <a:r>
                        <a:rPr lang="en-US" sz="2000" b="1" kern="1600" baseline="-25000" dirty="0">
                          <a:effectLst/>
                        </a:rPr>
                        <a:t>1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2021-22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73521"/>
                  </a:ext>
                </a:extLst>
              </a:tr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S19-832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R07-6669 (FT) x S15-3772RY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F</a:t>
                      </a:r>
                      <a:r>
                        <a:rPr lang="en-US" sz="2000" b="1" kern="1600" baseline="-25000" dirty="0">
                          <a:effectLst/>
                        </a:rPr>
                        <a:t>1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2021-22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223974"/>
                  </a:ext>
                </a:extLst>
              </a:tr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S19-833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S14-16235 (FT) x S16-8898C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F</a:t>
                      </a:r>
                      <a:r>
                        <a:rPr lang="en-US" sz="2000" b="1" kern="1600" baseline="-25000" dirty="0">
                          <a:effectLst/>
                        </a:rPr>
                        <a:t>1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2021-22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493580"/>
                  </a:ext>
                </a:extLst>
              </a:tr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S19-836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R10-4892 (FT)x S13-3851C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F</a:t>
                      </a:r>
                      <a:r>
                        <a:rPr lang="en-US" sz="2000" b="1" kern="1600" baseline="-25000" dirty="0">
                          <a:effectLst/>
                        </a:rPr>
                        <a:t>1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2021-22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370095"/>
                  </a:ext>
                </a:extLst>
              </a:tr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S19-837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RIL 48 (FT) x S11-20356GT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F</a:t>
                      </a:r>
                      <a:r>
                        <a:rPr lang="en-US" sz="2000" b="1" kern="1600" baseline="-25000" dirty="0">
                          <a:effectLst/>
                        </a:rPr>
                        <a:t>1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2021-22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902878"/>
                  </a:ext>
                </a:extLst>
              </a:tr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S19-838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S13-15999 (FT)x S11-20337GT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F</a:t>
                      </a:r>
                      <a:r>
                        <a:rPr lang="en-US" sz="2000" b="1" kern="1600" baseline="-25000" dirty="0">
                          <a:effectLst/>
                        </a:rPr>
                        <a:t>1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2021-22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852153"/>
                  </a:ext>
                </a:extLst>
              </a:tr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S19-839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R11-6870 (FT) x S11-20195GT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F</a:t>
                      </a:r>
                      <a:r>
                        <a:rPr lang="en-US" sz="2000" b="1" kern="1600" baseline="-25000" dirty="0">
                          <a:effectLst/>
                        </a:rPr>
                        <a:t>1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2021-22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774282"/>
                  </a:ext>
                </a:extLst>
              </a:tr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S19-823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S15-10879 x PI 597459 C (FT)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F</a:t>
                      </a:r>
                      <a:r>
                        <a:rPr lang="en-US" sz="2000" b="1" kern="1600" baseline="-25000" dirty="0">
                          <a:effectLst/>
                        </a:rPr>
                        <a:t>1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2021-22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465708"/>
                  </a:ext>
                </a:extLst>
              </a:tr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S19-851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S13-3851C x PI 597459 (FT)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F</a:t>
                      </a:r>
                      <a:r>
                        <a:rPr lang="en-US" sz="2000" b="1" kern="1600" baseline="-25000" dirty="0">
                          <a:effectLst/>
                        </a:rPr>
                        <a:t>1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2021-22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88118"/>
                  </a:ext>
                </a:extLst>
              </a:tr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S19-853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S15-5904RY x PI 597459 (FT)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F</a:t>
                      </a:r>
                      <a:r>
                        <a:rPr lang="en-US" sz="2000" b="1" kern="1600" baseline="-25000" dirty="0">
                          <a:effectLst/>
                        </a:rPr>
                        <a:t>1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2021-22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53755"/>
                  </a:ext>
                </a:extLst>
              </a:tr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S19-854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S15-5904RY x PI 407229 (FT)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F</a:t>
                      </a:r>
                      <a:r>
                        <a:rPr lang="en-US" sz="2000" b="1" kern="1600" baseline="-25000" dirty="0">
                          <a:effectLst/>
                        </a:rPr>
                        <a:t>1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2021-22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052464"/>
                  </a:ext>
                </a:extLst>
              </a:tr>
              <a:tr h="37359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600" dirty="0">
                          <a:effectLst/>
                        </a:rPr>
                        <a:t>S19-855</a:t>
                      </a:r>
                      <a:endParaRPr lang="en-US" sz="20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S13-2743LL x PI 424102A (FT)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F</a:t>
                      </a:r>
                      <a:r>
                        <a:rPr lang="en-US" sz="2000" b="1" kern="1600" baseline="-25000" dirty="0">
                          <a:effectLst/>
                        </a:rPr>
                        <a:t>1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600" dirty="0">
                          <a:effectLst/>
                        </a:rPr>
                        <a:t>2021-22</a:t>
                      </a:r>
                      <a:endParaRPr lang="en-US" sz="2000" b="1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073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938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942" y="618849"/>
            <a:ext cx="11724361" cy="15091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Screening Germplasm and Breeding</a:t>
            </a:r>
            <a:endParaRPr lang="en-US" sz="4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Soybeans for Flood Tolerance</a:t>
            </a:r>
            <a:endParaRPr lang="en-US" sz="4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943" y="3895029"/>
            <a:ext cx="11724362" cy="15611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indent="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Pengyin Chen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indent="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Missouri-Delta Research Center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146244-0315-4980-B810-3085091A0FC8}"/>
              </a:ext>
            </a:extLst>
          </p:cNvPr>
          <p:cNvSpPr/>
          <p:nvPr/>
        </p:nvSpPr>
        <p:spPr>
          <a:xfrm>
            <a:off x="3590858" y="2681825"/>
            <a:ext cx="5010282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indent="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 Plan for 2020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724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Box 3"/>
          <p:cNvSpPr txBox="1">
            <a:spLocks noChangeArrowheads="1"/>
          </p:cNvSpPr>
          <p:nvPr/>
        </p:nvSpPr>
        <p:spPr bwMode="auto">
          <a:xfrm>
            <a:off x="3048" y="23095"/>
            <a:ext cx="12188952" cy="83099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9999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999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9999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9999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9999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Flood Tolerance</a:t>
            </a:r>
          </a:p>
        </p:txBody>
      </p:sp>
      <p:pic>
        <p:nvPicPr>
          <p:cNvPr id="7" name="Picture 2" descr="100_09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34" y="3923206"/>
            <a:ext cx="4359183" cy="289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100_04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74" y="892937"/>
            <a:ext cx="4359182" cy="29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100_04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82" y="3933762"/>
            <a:ext cx="4368800" cy="287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43" y="903353"/>
            <a:ext cx="4347439" cy="289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83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8488" y="266012"/>
            <a:ext cx="9043791" cy="62001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 Yield Trial MG 4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No. lines expected to be included: 16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lines selected from 2019 AYT-MG4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UM breeding lines from the 2019 UT/UP Southern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 Yield Trial MG 5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No. of lines expected to be included: 16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breeding lines selected from 2019 AYT-MG 5</a:t>
            </a:r>
          </a:p>
          <a:p>
            <a:pPr marL="27432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breeding lines selected from 2019 PYTs</a:t>
            </a:r>
          </a:p>
          <a:p>
            <a:pPr marL="27432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UM lines from the UT/UP Southern 2019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>
              <a:lnSpc>
                <a:spcPct val="107000"/>
              </a:lnSpc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 trials: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be grown in flooded &amp; non-flooded fields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12’ 4-row plots, 3 reps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Standard susceptible check: S99-2281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Commercial varieties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42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3851" y="209230"/>
            <a:ext cx="9562454" cy="6512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Yield trial MG 4-5, Set 1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No. Lines: 26 (Conv)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4320"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- 20 lines selected from 2019 progeny testing of 3 populations.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1" dirty="0"/>
              <a:t>    S17-652</a:t>
            </a:r>
            <a:r>
              <a:rPr lang="en-US" sz="2000" dirty="0"/>
              <a:t> (</a:t>
            </a:r>
            <a:r>
              <a:rPr lang="en-US" sz="2000" b="1" dirty="0"/>
              <a:t>S14-16235 (FT) × S13-3851),</a:t>
            </a:r>
            <a:r>
              <a:rPr lang="en-US" sz="2000" dirty="0"/>
              <a:t> </a:t>
            </a:r>
            <a:r>
              <a:rPr lang="en-US" sz="2000" b="1" dirty="0"/>
              <a:t>S17-653 (S14-16267 (FT) × S15-12003),</a:t>
            </a:r>
            <a:r>
              <a:rPr lang="en-US" sz="2000" dirty="0"/>
              <a:t> </a:t>
            </a:r>
          </a:p>
          <a:p>
            <a:pPr fontAlgn="t"/>
            <a:r>
              <a:rPr lang="en-US" sz="2000" dirty="0"/>
              <a:t>     and </a:t>
            </a:r>
            <a:r>
              <a:rPr lang="en-US" sz="2000" b="1" dirty="0"/>
              <a:t>S17-659 [S13-1955 × S16-16842 (FT)].</a:t>
            </a:r>
          </a:p>
          <a:p>
            <a:pPr fontAlgn="t"/>
            <a:r>
              <a:rPr lang="en-US" sz="2000" b="1" dirty="0"/>
              <a:t>     - 6 lines selected from 2019 PYT </a:t>
            </a:r>
          </a:p>
          <a:p>
            <a:pPr fontAlgn="t"/>
            <a:endParaRPr lang="en-US" sz="2000" dirty="0"/>
          </a:p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Yield Trial MG 4, Set 2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No. of lines: 17 (R2Y)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- 17 lines selected from 2019 progeny testing of the population:</a:t>
            </a:r>
          </a:p>
          <a:p>
            <a:pPr marL="274320"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S17-669 [S14-16267 (FT) x V12-0045 R2].    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 trials: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be grown in two locations (flooded and non-flooded)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12’ 2-row plots, 2 reps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standard susceptible check (S99-2281)</a:t>
            </a: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tolerant check (S12-1362)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2-5 commercial varieties as checks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029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9241" y="701453"/>
            <a:ext cx="9433806" cy="51462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Screening Advanced Breeding lines for FT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of anticipated lines: 80-100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- 32 lines that showed FTS of 1-2.5 in 2019 screening test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- 50 to 60 new lines to be selected from 2019 AYTs from MU and UA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Screening Missouri Commercial Varieties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No. of lines anticipated: 100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 screenings: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7’ 1-row plots, 3 replications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standard checks (1 susceptible &amp; 1 tolerant)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popular commercial varieties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38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6167" y="282633"/>
            <a:ext cx="8977747" cy="33679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Progeny Rows Testing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About 1200-1400 single plant progenies of 10-12 F</a:t>
            </a:r>
            <a:r>
              <a:rPr lang="en-US" sz="24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4:5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populations</a:t>
            </a: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F</a:t>
            </a:r>
            <a:r>
              <a:rPr lang="en-US" sz="24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4:5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seeds are expected to be arrived Portageville, MO from winter </a:t>
            </a: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nurseries in May, 2020</a:t>
            </a:r>
          </a:p>
          <a:p>
            <a:pPr>
              <a:lnSpc>
                <a:spcPct val="107000"/>
              </a:lnSpc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Crosses under Generation Advance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13 crosses made in 2019 will be advanced to F2/ F3 generation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In Costa Rica and Puerto Rico    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6063" y="4169450"/>
            <a:ext cx="8917851" cy="2496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Crossing Plan in 2020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Parents: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high-yielding elite breeding lines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Flood tolerant PIs and breeding lines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10-15 new crosses will be made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39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8FCF7"/>
            </a:gs>
            <a:gs pos="45000">
              <a:srgbClr val="F8FCF7"/>
            </a:gs>
            <a:gs pos="100000">
              <a:srgbClr val="C4E7B8"/>
            </a:gs>
            <a:gs pos="100000">
              <a:srgbClr val="C4E7B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FAAD6CFE-53B8-4AE6-A5D8-88E42B7B7E1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873126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z="4200" b="1"/>
              <a:t>Screening Soybean Germplasm and</a:t>
            </a:r>
            <a:r>
              <a:rPr lang="en-US" altLang="en-US" sz="4200" b="1">
                <a:solidFill>
                  <a:srgbClr val="FFC000"/>
                </a:solidFill>
              </a:rPr>
              <a:t> </a:t>
            </a:r>
            <a:r>
              <a:rPr lang="en-US" altLang="en-US" sz="4200" b="1"/>
              <a:t>Breeding Soybeans for Flood Tolerance </a:t>
            </a:r>
          </a:p>
        </p:txBody>
      </p:sp>
      <p:sp>
        <p:nvSpPr>
          <p:cNvPr id="4099" name="Subtitle 2">
            <a:extLst>
              <a:ext uri="{FF2B5EF4-FFF2-40B4-BE49-F238E27FC236}">
                <a16:creationId xmlns:a16="http://schemas.microsoft.com/office/drawing/2014/main" id="{CB1213AA-D18D-4C80-8134-F4810FB7FE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24026" y="3135313"/>
            <a:ext cx="8742363" cy="17526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altLang="en-US" sz="1800" b="1"/>
          </a:p>
          <a:p>
            <a:pPr marL="0" indent="0" algn="ctr" eaLnBrk="1" hangingPunct="1"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University of Arkansas</a:t>
            </a:r>
          </a:p>
        </p:txBody>
      </p:sp>
      <p:pic>
        <p:nvPicPr>
          <p:cNvPr id="4100" name="Picture 6" descr="Image result for arkansas promotion board">
            <a:extLst>
              <a:ext uri="{FF2B5EF4-FFF2-40B4-BE49-F238E27FC236}">
                <a16:creationId xmlns:a16="http://schemas.microsoft.com/office/drawing/2014/main" id="{B8C47BB7-69AB-4EFD-B82F-DA1065997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5651500"/>
            <a:ext cx="2286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1" name="Group 3">
            <a:extLst>
              <a:ext uri="{FF2B5EF4-FFF2-40B4-BE49-F238E27FC236}">
                <a16:creationId xmlns:a16="http://schemas.microsoft.com/office/drawing/2014/main" id="{E64698FE-7B3E-4527-8D19-EAC6EE20FC2A}"/>
              </a:ext>
            </a:extLst>
          </p:cNvPr>
          <p:cNvGrpSpPr>
            <a:grpSpLocks/>
          </p:cNvGrpSpPr>
          <p:nvPr/>
        </p:nvGrpSpPr>
        <p:grpSpPr bwMode="auto">
          <a:xfrm>
            <a:off x="8534401" y="5727700"/>
            <a:ext cx="2011363" cy="933450"/>
            <a:chOff x="2434087" y="6002548"/>
            <a:chExt cx="1528313" cy="762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91BAB9-FF00-4594-841D-FE192259AF07}"/>
                </a:ext>
              </a:extLst>
            </p:cNvPr>
            <p:cNvSpPr/>
            <p:nvPr/>
          </p:nvSpPr>
          <p:spPr>
            <a:xfrm>
              <a:off x="2434087" y="6002548"/>
              <a:ext cx="1523488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03" name="Picture 9" descr="http://www.arkapu.org/wp-content/uploads/2012/12/UA-AGRI-Logo-250.gif">
              <a:extLst>
                <a:ext uri="{FF2B5EF4-FFF2-40B4-BE49-F238E27FC236}">
                  <a16:creationId xmlns:a16="http://schemas.microsoft.com/office/drawing/2014/main" id="{E6BB2D8C-AF08-4409-8DEC-84DD4CA9C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019800"/>
              <a:ext cx="1524000" cy="71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CF7"/>
            </a:gs>
            <a:gs pos="74001">
              <a:srgbClr val="C4E7B8"/>
            </a:gs>
            <a:gs pos="83000">
              <a:srgbClr val="C4E7B8"/>
            </a:gs>
            <a:gs pos="100000">
              <a:srgbClr val="D8EFD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2782576-8CBC-48AA-A7A6-AFAAD970D0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3688" y="228600"/>
            <a:ext cx="9067800" cy="1447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C000"/>
                </a:solidFill>
              </a:rPr>
              <a:t> </a:t>
            </a:r>
            <a:r>
              <a:rPr lang="en-US" altLang="en-US" sz="3600" b="1"/>
              <a:t>19 MSSB Flood Screening in AR</a:t>
            </a:r>
            <a:br>
              <a:rPr lang="en-US" altLang="en-US" sz="3500" b="1"/>
            </a:br>
            <a:r>
              <a:rPr lang="en-US" altLang="en-US" sz="2400" b="1"/>
              <a:t>(1 location, Stuttgart)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559B31D-4FB6-4D2A-8AC4-A10A5F9AB2BD}"/>
              </a:ext>
            </a:extLst>
          </p:cNvPr>
          <p:cNvGraphicFramePr>
            <a:graphicFrameLocks/>
          </p:cNvGraphicFramePr>
          <p:nvPr/>
        </p:nvGraphicFramePr>
        <p:xfrm>
          <a:off x="1790700" y="1905001"/>
          <a:ext cx="8610602" cy="4073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1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17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2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4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Plot</a:t>
                      </a:r>
                    </a:p>
                  </a:txBody>
                  <a:tcPr marL="5715" marR="5715" marT="5714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5715" marR="5715" marT="5714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</a:t>
                      </a:r>
                    </a:p>
                  </a:txBody>
                  <a:tcPr marL="5715" marR="5715" marT="5714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</a:t>
                      </a:r>
                    </a:p>
                  </a:txBody>
                  <a:tcPr marL="5715" marR="5715" marT="5714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MAT/Block</a:t>
                      </a:r>
                    </a:p>
                  </a:txBody>
                  <a:tcPr marL="5715" marR="5715" marT="5714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Yield Test (Flooding)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Rows (15’)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715" marR="5715" marT="571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Yield Test (Irrigation)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Rows (15’)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715" marR="5715" marT="571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MSSB High-yielding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Lines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 (5’)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715" marR="5715" marT="571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 VT4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 (5’)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715" marR="5715" marT="571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 VT5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 (5’)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715" marR="5715" marT="571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PIFS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 (5’)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V2/R1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715" marR="5715" marT="571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FLP1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 (5’)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715" marR="5715" marT="571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FLP2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 (5’)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715" marR="5715" marT="571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Pre-Foundation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(PFFS)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 (5’)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V2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715" marR="5715" marT="5714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ARV-Early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(ARVEFS)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 (5’)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V2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715" marR="5715" marT="5714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55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ARV-Late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(ARVLFS)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 (5’)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V2</a:t>
                      </a:r>
                    </a:p>
                  </a:txBody>
                  <a:tcPr marL="5715" marR="5715" marT="57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715" marR="5715" marT="5714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CF7"/>
            </a:gs>
            <a:gs pos="74001">
              <a:srgbClr val="C4E7B8"/>
            </a:gs>
            <a:gs pos="83000">
              <a:srgbClr val="C4E7B8"/>
            </a:gs>
            <a:gs pos="100000">
              <a:srgbClr val="D8EFD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FC030AF-B1DA-43F8-B208-730C0B45AC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1200" y="365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cs typeface="Arial" panose="020B0604020202020204" pitchFamily="34" charset="0"/>
              </a:rPr>
              <a:t>2019 Flood Screening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79928-F3EC-40A4-9A74-FF2A93ADB9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76400" y="1219200"/>
            <a:ext cx="8839200" cy="5181600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1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Single short row screening in Stuttgart, AR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9600" b="1" dirty="0">
                <a:latin typeface="+mj-lt"/>
                <a:cs typeface="Arial" pitchFamily="34" charset="0"/>
              </a:rPr>
              <a:t>Plot: 5 </a:t>
            </a:r>
            <a:r>
              <a:rPr lang="en-US" sz="9600" b="1" dirty="0" err="1">
                <a:latin typeface="+mj-lt"/>
                <a:cs typeface="Arial" pitchFamily="34" charset="0"/>
              </a:rPr>
              <a:t>ft</a:t>
            </a:r>
            <a:r>
              <a:rPr lang="en-US" sz="9600" b="1" dirty="0">
                <a:latin typeface="+mj-lt"/>
                <a:cs typeface="Arial" pitchFamily="34" charset="0"/>
              </a:rPr>
              <a:t> single row, 50 seeds per row, 5 reps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9600" b="1" dirty="0">
                <a:latin typeface="+mj-lt"/>
                <a:cs typeface="Arial" pitchFamily="34" charset="0"/>
              </a:rPr>
              <a:t>Treatment: partial submergence, 10 – 16 cm, 8-11 days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9600" b="1" dirty="0">
                <a:latin typeface="+mj-lt"/>
                <a:cs typeface="Arial" pitchFamily="34" charset="0"/>
              </a:rPr>
              <a:t>Flooding stage: V2 or R1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9600" b="1" dirty="0">
                <a:latin typeface="+mj-lt"/>
                <a:cs typeface="Arial" pitchFamily="34" charset="0"/>
              </a:rPr>
              <a:t>Flood tolerance visual score: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96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    1) Flood severity score (FSS): Median percent of chlorosis and/or 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96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  necrosis for plot, on a 0-9 scale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96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    2) Flood incidence score (FIS): Percent of plants in the plot with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96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  any level of flood symptoms, on a 0-100% scale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9600" b="1" dirty="0">
                <a:latin typeface="+mj-lt"/>
                <a:cs typeface="Arial" pitchFamily="34" charset="0"/>
              </a:rPr>
              <a:t>Flood tolerance remote sensing score: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9600" b="1" dirty="0">
                <a:latin typeface="+mj-lt"/>
                <a:cs typeface="Arial" pitchFamily="34" charset="0"/>
              </a:rPr>
              <a:t>     </a:t>
            </a:r>
            <a:r>
              <a:rPr lang="en-US" sz="96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Drone-mounted NDVI and NRDE sensors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9600" b="1" dirty="0">
                <a:latin typeface="+mj-lt"/>
                <a:cs typeface="Arial" pitchFamily="34" charset="0"/>
              </a:rPr>
              <a:t>Data collection: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9600" b="1" dirty="0">
                <a:latin typeface="+mj-lt"/>
                <a:cs typeface="Arial" pitchFamily="34" charset="0"/>
              </a:rPr>
              <a:t>     7 -10 days after flooding</a:t>
            </a:r>
          </a:p>
          <a:p>
            <a:pPr marL="342900" lvl="1" indent="-342900" eaLnBrk="1" fontAlgn="auto" hangingPunct="1"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    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  </a:t>
            </a:r>
            <a:endParaRPr lang="en-US" sz="24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latin typeface="+mj-lt"/>
                <a:cs typeface="Arial" pitchFamily="34" charset="0"/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DA5EE4F9-6813-42B5-A255-670273D31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633914"/>
            <a:ext cx="3338513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CF7"/>
            </a:gs>
            <a:gs pos="74001">
              <a:srgbClr val="C4E7B8"/>
            </a:gs>
            <a:gs pos="83000">
              <a:srgbClr val="C4E7B8"/>
            </a:gs>
            <a:gs pos="100000">
              <a:srgbClr val="D8EFD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579846F6-E528-4303-A538-B47C58614F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9238" y="304800"/>
            <a:ext cx="9144001" cy="1066800"/>
          </a:xfrm>
        </p:spPr>
        <p:txBody>
          <a:bodyPr/>
          <a:lstStyle/>
          <a:p>
            <a:pPr eaLnBrk="1" hangingPunct="1"/>
            <a:r>
              <a:rPr lang="en-US" altLang="en-US" sz="3400" b="1">
                <a:solidFill>
                  <a:srgbClr val="FFC000"/>
                </a:solidFill>
              </a:rPr>
              <a:t> </a:t>
            </a:r>
            <a:r>
              <a:rPr lang="en-US" altLang="en-US" sz="3200" b="1"/>
              <a:t>100 MO and AR High-yielding Lines  </a:t>
            </a:r>
            <a:br>
              <a:rPr lang="en-US" altLang="en-US" sz="3400" b="1"/>
            </a:br>
            <a:r>
              <a:rPr lang="en-US" altLang="en-US" sz="2400" b="1"/>
              <a:t>(R1 stage, 5 reps, 10-day flooding)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24EC681-BC0F-49DB-9506-3F377BBDB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791952"/>
              </p:ext>
            </p:extLst>
          </p:nvPr>
        </p:nvGraphicFramePr>
        <p:xfrm>
          <a:off x="2281238" y="1530351"/>
          <a:ext cx="7619999" cy="43926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1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9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Name</a:t>
                      </a:r>
                    </a:p>
                  </a:txBody>
                  <a:tcPr marL="91429" marR="91429" marT="45657" marB="4565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Flood Severity Score (FSS)</a:t>
                      </a:r>
                    </a:p>
                  </a:txBody>
                  <a:tcPr marL="91429" marR="91429" marT="45657" marB="4565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Flood</a:t>
                      </a:r>
                      <a:r>
                        <a:rPr lang="en-US" sz="1600" b="1" baseline="0" dirty="0">
                          <a:solidFill>
                            <a:srgbClr val="0070C0"/>
                          </a:solidFill>
                        </a:rPr>
                        <a:t> Incidence Score (FIS) %</a:t>
                      </a:r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29" marR="91429" marT="45657" marB="4565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R14-14314</a:t>
                      </a:r>
                    </a:p>
                  </a:txBody>
                  <a:tcPr marL="91429" marR="91429" marT="45657" marB="45657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3.8</a:t>
                      </a:r>
                    </a:p>
                  </a:txBody>
                  <a:tcPr marL="91429" marR="91429" marT="45657" marB="45657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46.0</a:t>
                      </a:r>
                    </a:p>
                  </a:txBody>
                  <a:tcPr marL="91429" marR="91429" marT="45657" marB="45657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S15-3772RY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4.0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R16-45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4.2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S15-5909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4.4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50.0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R13-1409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4.4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R07-6669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4.8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15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S16-3739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4.8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15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15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Grand Mean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6.7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74.5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Commercial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</a:rPr>
                        <a:t> Check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 Mean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6.1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66.0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CV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23.3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21.5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760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LSD</a:t>
                      </a:r>
                    </a:p>
                  </a:txBody>
                  <a:tcPr marL="91429" marR="91429" marT="45657" marB="4565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1.9</a:t>
                      </a:r>
                    </a:p>
                  </a:txBody>
                  <a:tcPr marL="91429" marR="91429" marT="45657" marB="4565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19.9 </a:t>
                      </a:r>
                    </a:p>
                  </a:txBody>
                  <a:tcPr marL="91429" marR="91429" marT="45657" marB="4565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A8F40A9-A5AD-44FB-BB5A-683C7EC0C51B}"/>
              </a:ext>
            </a:extLst>
          </p:cNvPr>
          <p:cNvSpPr txBox="1"/>
          <p:nvPr/>
        </p:nvSpPr>
        <p:spPr>
          <a:xfrm>
            <a:off x="2311401" y="6007100"/>
            <a:ext cx="75612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One line showed good flood tolerance (FSS&lt;4.0).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Six lines showed moderately flood tolerance (FSS&lt;5.0).</a:t>
            </a:r>
          </a:p>
        </p:txBody>
      </p:sp>
      <p:pic>
        <p:nvPicPr>
          <p:cNvPr id="7215" name="Picture 4">
            <a:extLst>
              <a:ext uri="{FF2B5EF4-FFF2-40B4-BE49-F238E27FC236}">
                <a16:creationId xmlns:a16="http://schemas.microsoft.com/office/drawing/2014/main" id="{E1638D11-7610-4F04-AE09-F82D7E927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5715000"/>
            <a:ext cx="1714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CF7"/>
            </a:gs>
            <a:gs pos="74001">
              <a:srgbClr val="C4E7B8"/>
            </a:gs>
            <a:gs pos="83000">
              <a:srgbClr val="C4E7B8"/>
            </a:gs>
            <a:gs pos="100000">
              <a:srgbClr val="D8EFD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3B5ACBD1-800D-482B-80A2-62AD54F513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9238" y="152400"/>
            <a:ext cx="9144001" cy="1066800"/>
          </a:xfrm>
        </p:spPr>
        <p:txBody>
          <a:bodyPr/>
          <a:lstStyle/>
          <a:p>
            <a:pPr eaLnBrk="1" hangingPunct="1"/>
            <a:r>
              <a:rPr lang="en-US" altLang="en-US" sz="3400" b="1">
                <a:solidFill>
                  <a:srgbClr val="FFC000"/>
                </a:solidFill>
              </a:rPr>
              <a:t> </a:t>
            </a:r>
            <a:r>
              <a:rPr lang="en-US" altLang="en-US" sz="3200" b="1"/>
              <a:t>45 Commercial Varieties (MG-4)  </a:t>
            </a:r>
            <a:br>
              <a:rPr lang="en-US" altLang="en-US" sz="3400" b="1"/>
            </a:br>
            <a:r>
              <a:rPr lang="en-US" altLang="en-US" sz="2400" b="1"/>
              <a:t>(R1 stage, 5 reps, 10-day flooding)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76ADA0-3E42-4371-A78B-1EE98379BEB6}"/>
              </a:ext>
            </a:extLst>
          </p:cNvPr>
          <p:cNvGraphicFramePr>
            <a:graphicFrameLocks noGrp="1"/>
          </p:cNvGraphicFramePr>
          <p:nvPr/>
        </p:nvGraphicFramePr>
        <p:xfrm>
          <a:off x="2281238" y="1524001"/>
          <a:ext cx="7619999" cy="43926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1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9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Name</a:t>
                      </a:r>
                    </a:p>
                  </a:txBody>
                  <a:tcPr marL="91429" marR="91429" marT="45657" marB="4565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Flood Severity Score (FSS)</a:t>
                      </a:r>
                    </a:p>
                  </a:txBody>
                  <a:tcPr marL="91429" marR="91429" marT="45657" marB="4565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Flood</a:t>
                      </a:r>
                      <a:r>
                        <a:rPr lang="en-US" sz="1600" b="1" baseline="0" dirty="0">
                          <a:solidFill>
                            <a:srgbClr val="0070C0"/>
                          </a:solidFill>
                        </a:rPr>
                        <a:t> Incidence Score (FIS) %</a:t>
                      </a:r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29" marR="91429" marT="45657" marB="4565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Credenz CZ 4869X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657" marB="45657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1.6</a:t>
                      </a:r>
                    </a:p>
                  </a:txBody>
                  <a:tcPr marL="91429" marR="91429" marT="45657" marB="45657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26.0</a:t>
                      </a:r>
                    </a:p>
                  </a:txBody>
                  <a:tcPr marL="91429" marR="91429" marT="45657" marB="45657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ARMOR X48D88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2.0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ARMOR X49D67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2.4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Eagle Seed ES 4460RYX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2.4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Delta Grow 46E29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2.8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Delta Grow 49E29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2.8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154">
                <a:tc>
                  <a:txBody>
                    <a:bodyPr/>
                    <a:lstStyle/>
                    <a:p>
                      <a:pPr algn="l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Credenz CZ 4979X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2.8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154">
                <a:tc>
                  <a:txBody>
                    <a:bodyPr/>
                    <a:lstStyle/>
                    <a:p>
                      <a:pPr algn="l"/>
                      <a:r>
                        <a:rPr lang="sv-SE" sz="1600" b="1" dirty="0">
                          <a:solidFill>
                            <a:schemeClr val="tx1"/>
                          </a:solidFill>
                        </a:rPr>
                        <a:t>Delta Grow 46X25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2.8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36.0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15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baseline="0" dirty="0">
                          <a:solidFill>
                            <a:srgbClr val="0070C0"/>
                          </a:solidFill>
                        </a:rPr>
                        <a:t>Grand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 Mean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4.6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52.5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61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CV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30.2</a:t>
                      </a:r>
                    </a:p>
                  </a:txBody>
                  <a:tcPr marL="91429" marR="91429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27.4</a:t>
                      </a:r>
                    </a:p>
                  </a:txBody>
                  <a:tcPr marL="91429" marR="91429" marT="45657" marB="4565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760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LSD</a:t>
                      </a:r>
                    </a:p>
                  </a:txBody>
                  <a:tcPr marL="91429" marR="91429" marT="45657" marB="4565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1.7</a:t>
                      </a:r>
                    </a:p>
                  </a:txBody>
                  <a:tcPr marL="91429" marR="91429" marT="45657" marB="4565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18.0 </a:t>
                      </a:r>
                    </a:p>
                  </a:txBody>
                  <a:tcPr marL="91429" marR="91429" marT="45657" marB="4565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238" name="TextBox 1">
            <a:extLst>
              <a:ext uri="{FF2B5EF4-FFF2-40B4-BE49-F238E27FC236}">
                <a16:creationId xmlns:a16="http://schemas.microsoft.com/office/drawing/2014/main" id="{0CBFF924-3082-49B9-8E29-17516FDAE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1238" y="5984875"/>
            <a:ext cx="525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Eight varieties showed high flood tolerance (FSS&lt;3.0).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CF7"/>
            </a:gs>
            <a:gs pos="74001">
              <a:srgbClr val="C4E7B8"/>
            </a:gs>
            <a:gs pos="83000">
              <a:srgbClr val="C4E7B8"/>
            </a:gs>
            <a:gs pos="100000">
              <a:srgbClr val="D8EFD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EBE8E3E6-1AF7-49E3-9695-621C8090B9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4475" y="361950"/>
            <a:ext cx="9144000" cy="1066800"/>
          </a:xfrm>
        </p:spPr>
        <p:txBody>
          <a:bodyPr/>
          <a:lstStyle/>
          <a:p>
            <a:pPr eaLnBrk="1" hangingPunct="1"/>
            <a:r>
              <a:rPr lang="en-US" altLang="en-US" sz="3400" b="1">
                <a:solidFill>
                  <a:srgbClr val="FFC000"/>
                </a:solidFill>
              </a:rPr>
              <a:t> </a:t>
            </a:r>
            <a:r>
              <a:rPr lang="en-US" altLang="en-US" sz="3200" b="1"/>
              <a:t>20 Commercial Varieties (MG-5)  </a:t>
            </a:r>
            <a:br>
              <a:rPr lang="en-US" altLang="en-US" sz="3400" b="1"/>
            </a:br>
            <a:r>
              <a:rPr lang="en-US" altLang="en-US" sz="2400" b="1"/>
              <a:t>(R1 stage, 5 reps, 10-day flooding)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D9C0048-F91A-4A39-81B5-847EB377A0CC}"/>
              </a:ext>
            </a:extLst>
          </p:cNvPr>
          <p:cNvGraphicFramePr>
            <a:graphicFrameLocks noGrp="1"/>
          </p:cNvGraphicFramePr>
          <p:nvPr/>
        </p:nvGraphicFramePr>
        <p:xfrm>
          <a:off x="2281238" y="2166938"/>
          <a:ext cx="7619999" cy="23749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0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9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9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71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Name</a:t>
                      </a:r>
                    </a:p>
                  </a:txBody>
                  <a:tcPr marL="91429" marR="91429" marT="45669" marB="45669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Flood Severity Score (FSS)</a:t>
                      </a:r>
                    </a:p>
                  </a:txBody>
                  <a:tcPr marL="91429" marR="91429" marT="45669" marB="45669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Flood</a:t>
                      </a:r>
                      <a:r>
                        <a:rPr lang="en-US" sz="1600" b="1" baseline="0" dirty="0">
                          <a:solidFill>
                            <a:srgbClr val="0070C0"/>
                          </a:solidFill>
                        </a:rPr>
                        <a:t> Incidence Score (FIS) %</a:t>
                      </a:r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29" marR="91429" marT="45669" marB="45669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711">
                <a:tc>
                  <a:txBody>
                    <a:bodyPr/>
                    <a:lstStyle/>
                    <a:p>
                      <a:pPr algn="l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Credenz CZ 5150LL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669" marB="45669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3.6</a:t>
                      </a:r>
                    </a:p>
                  </a:txBody>
                  <a:tcPr marL="91429" marR="91429" marT="45669" marB="45669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40.0</a:t>
                      </a:r>
                    </a:p>
                  </a:txBody>
                  <a:tcPr marL="91429" marR="91429" marT="45669" marB="45669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7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Eagle Seed ES 5155RYX</a:t>
                      </a:r>
                    </a:p>
                  </a:txBody>
                  <a:tcPr marL="91429" marR="91429" marT="45669" marB="456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3.8</a:t>
                      </a:r>
                    </a:p>
                  </a:txBody>
                  <a:tcPr marL="91429" marR="91429" marT="45669" marB="456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42.0</a:t>
                      </a:r>
                    </a:p>
                  </a:txBody>
                  <a:tcPr marL="91429" marR="91429" marT="45669" marB="456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7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69" marB="456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69" marB="456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69" marB="456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711">
                <a:tc>
                  <a:txBody>
                    <a:bodyPr/>
                    <a:lstStyle/>
                    <a:p>
                      <a:pPr algn="l"/>
                      <a:r>
                        <a:rPr lang="en-US" sz="1600" b="1" baseline="0" dirty="0">
                          <a:solidFill>
                            <a:srgbClr val="0070C0"/>
                          </a:solidFill>
                        </a:rPr>
                        <a:t>Grand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 Mean</a:t>
                      </a:r>
                    </a:p>
                  </a:txBody>
                  <a:tcPr marL="91429" marR="91429" marT="45669" marB="456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5.7</a:t>
                      </a:r>
                    </a:p>
                  </a:txBody>
                  <a:tcPr marL="91429" marR="91429" marT="45669" marB="456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63.0</a:t>
                      </a:r>
                    </a:p>
                  </a:txBody>
                  <a:tcPr marL="91429" marR="91429" marT="45669" marB="4566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71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CV</a:t>
                      </a:r>
                    </a:p>
                  </a:txBody>
                  <a:tcPr marL="91429" marR="91429" marT="45669" marB="456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43.5</a:t>
                      </a:r>
                    </a:p>
                  </a:txBody>
                  <a:tcPr marL="91429" marR="91429" marT="45669" marB="456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41.1</a:t>
                      </a:r>
                    </a:p>
                  </a:txBody>
                  <a:tcPr marL="91429" marR="91429" marT="45669" marB="4566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70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LSD</a:t>
                      </a:r>
                    </a:p>
                  </a:txBody>
                  <a:tcPr marL="91429" marR="91429" marT="45669" marB="45669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3.1</a:t>
                      </a:r>
                    </a:p>
                  </a:txBody>
                  <a:tcPr marL="91429" marR="91429" marT="45669" marB="45669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32.6 </a:t>
                      </a:r>
                    </a:p>
                  </a:txBody>
                  <a:tcPr marL="91429" marR="91429" marT="45669" marB="45669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244" name="TextBox 1">
            <a:extLst>
              <a:ext uri="{FF2B5EF4-FFF2-40B4-BE49-F238E27FC236}">
                <a16:creationId xmlns:a16="http://schemas.microsoft.com/office/drawing/2014/main" id="{BEDCCC03-496B-46B4-8EC2-88FF86DD2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588" y="4783139"/>
            <a:ext cx="525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Two varieties showed good flood tolerance (FSS&lt;4.0).</a:t>
            </a:r>
          </a:p>
        </p:txBody>
      </p:sp>
      <p:pic>
        <p:nvPicPr>
          <p:cNvPr id="9245" name="Picture 5">
            <a:extLst>
              <a:ext uri="{FF2B5EF4-FFF2-40B4-BE49-F238E27FC236}">
                <a16:creationId xmlns:a16="http://schemas.microsoft.com/office/drawing/2014/main" id="{EB9A2BA7-5DD1-4B50-B009-2D2C65C43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9" y="4783138"/>
            <a:ext cx="3113087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909" y="169055"/>
            <a:ext cx="10515600" cy="84005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Visual Symptoms and Rating Scale</a:t>
            </a:r>
          </a:p>
        </p:txBody>
      </p:sp>
      <p:pic>
        <p:nvPicPr>
          <p:cNvPr id="4" name="Picture 8" descr="C:\Users\cwu\Documents\2015 Soybean Breeding Project\Flood test\_MG_21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51285" y="1021806"/>
            <a:ext cx="4468812" cy="2616200"/>
          </a:xfrm>
          <a:prstGeom prst="rect">
            <a:avLst/>
          </a:prstGeom>
          <a:noFill/>
        </p:spPr>
      </p:pic>
      <p:sp>
        <p:nvSpPr>
          <p:cNvPr id="5" name="Octagon 4"/>
          <p:cNvSpPr/>
          <p:nvPr/>
        </p:nvSpPr>
        <p:spPr>
          <a:xfrm>
            <a:off x="5305697" y="3086335"/>
            <a:ext cx="533400" cy="488830"/>
          </a:xfrm>
          <a:prstGeom prst="oct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53100">
                  <a:srgbClr val="70AD47">
                    <a:satMod val="180000"/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9" descr="C:\Users\cwu\Documents\2015 Soybean Breeding Project\Flood test\_MG_20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1697" y="1021807"/>
            <a:ext cx="44958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:\Users\cwu\Documents\2015 Soybean Breeding Project\Flood test\_MG_241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1697" y="3742781"/>
            <a:ext cx="451485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ctagon 7"/>
          <p:cNvSpPr/>
          <p:nvPr/>
        </p:nvSpPr>
        <p:spPr>
          <a:xfrm>
            <a:off x="3476897" y="3085556"/>
            <a:ext cx="508000" cy="520700"/>
          </a:xfrm>
          <a:prstGeom prst="oct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9" name="Picture 18" descr="C:\Users\cwu\Documents\2014 Soybean Breeding Project\2014 Flood Test\2014 flooding photo\102CANON\_MG_237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8110" y="3742781"/>
            <a:ext cx="4471987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ctagon 9"/>
          <p:cNvSpPr/>
          <p:nvPr/>
        </p:nvSpPr>
        <p:spPr>
          <a:xfrm>
            <a:off x="8583885" y="6152606"/>
            <a:ext cx="531812" cy="550863"/>
          </a:xfrm>
          <a:prstGeom prst="oct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Octagon 10"/>
          <p:cNvSpPr/>
          <p:nvPr/>
        </p:nvSpPr>
        <p:spPr>
          <a:xfrm>
            <a:off x="10241443" y="6152606"/>
            <a:ext cx="533400" cy="530165"/>
          </a:xfrm>
          <a:prstGeom prst="oct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53100">
                  <a:srgbClr val="70AD47">
                    <a:satMod val="180000"/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ctagon 11"/>
          <p:cNvSpPr/>
          <p:nvPr/>
        </p:nvSpPr>
        <p:spPr>
          <a:xfrm>
            <a:off x="6982097" y="6131969"/>
            <a:ext cx="531813" cy="550862"/>
          </a:xfrm>
          <a:prstGeom prst="oct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" name="Octagon 12"/>
          <p:cNvSpPr/>
          <p:nvPr/>
        </p:nvSpPr>
        <p:spPr>
          <a:xfrm>
            <a:off x="2651782" y="6173273"/>
            <a:ext cx="533400" cy="488830"/>
          </a:xfrm>
          <a:prstGeom prst="oct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53100">
                  <a:srgbClr val="70AD47">
                    <a:satMod val="180000"/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ctagon 13"/>
          <p:cNvSpPr/>
          <p:nvPr/>
        </p:nvSpPr>
        <p:spPr>
          <a:xfrm>
            <a:off x="5016139" y="6197355"/>
            <a:ext cx="533400" cy="488830"/>
          </a:xfrm>
          <a:prstGeom prst="oct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53100">
                  <a:srgbClr val="70AD47">
                    <a:satMod val="180000"/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ctagon 14"/>
          <p:cNvSpPr/>
          <p:nvPr/>
        </p:nvSpPr>
        <p:spPr>
          <a:xfrm>
            <a:off x="9720535" y="3023644"/>
            <a:ext cx="531812" cy="550862"/>
          </a:xfrm>
          <a:prstGeom prst="oct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" name="Octagon 15"/>
          <p:cNvSpPr/>
          <p:nvPr/>
        </p:nvSpPr>
        <p:spPr>
          <a:xfrm>
            <a:off x="7745685" y="3044281"/>
            <a:ext cx="531812" cy="550863"/>
          </a:xfrm>
          <a:prstGeom prst="oct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7" name="Octagon 16"/>
          <p:cNvSpPr/>
          <p:nvPr/>
        </p:nvSpPr>
        <p:spPr>
          <a:xfrm>
            <a:off x="1952897" y="2718844"/>
            <a:ext cx="508000" cy="519112"/>
          </a:xfrm>
          <a:prstGeom prst="oct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Octagon 17"/>
          <p:cNvSpPr/>
          <p:nvPr/>
        </p:nvSpPr>
        <p:spPr>
          <a:xfrm>
            <a:off x="5153297" y="1885406"/>
            <a:ext cx="508000" cy="520700"/>
          </a:xfrm>
          <a:prstGeom prst="oct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9" name="Octagon 18"/>
          <p:cNvSpPr/>
          <p:nvPr/>
        </p:nvSpPr>
        <p:spPr>
          <a:xfrm>
            <a:off x="6524897" y="2424316"/>
            <a:ext cx="533400" cy="488830"/>
          </a:xfrm>
          <a:prstGeom prst="oct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53100">
                  <a:srgbClr val="70AD47">
                    <a:satMod val="180000"/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30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CF7"/>
            </a:gs>
            <a:gs pos="74001">
              <a:srgbClr val="C4E7B8"/>
            </a:gs>
            <a:gs pos="83000">
              <a:srgbClr val="C4E7B8"/>
            </a:gs>
            <a:gs pos="100000">
              <a:srgbClr val="D8EFD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8438AD7D-37C3-41D0-8F45-55CD7A5A4B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9238" y="304800"/>
            <a:ext cx="9144001" cy="1066800"/>
          </a:xfrm>
        </p:spPr>
        <p:txBody>
          <a:bodyPr/>
          <a:lstStyle/>
          <a:p>
            <a:pPr eaLnBrk="1" hangingPunct="1"/>
            <a:r>
              <a:rPr lang="en-US" altLang="en-US" sz="3400" b="1">
                <a:solidFill>
                  <a:srgbClr val="FFC000"/>
                </a:solidFill>
              </a:rPr>
              <a:t> </a:t>
            </a:r>
            <a:r>
              <a:rPr lang="en-US" altLang="en-US" sz="3200" b="1"/>
              <a:t>62 AR Historical Varieties/Germplasm (MG-4,5)  </a:t>
            </a:r>
            <a:br>
              <a:rPr lang="en-US" altLang="en-US" sz="3400" b="1"/>
            </a:br>
            <a:r>
              <a:rPr lang="en-US" altLang="en-US" sz="2400" b="1"/>
              <a:t>(V2 stage, 2 tests, 5 reps, 8-day flooding)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539D43C-D58F-4AD7-BEB9-F7994D390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685923"/>
              </p:ext>
            </p:extLst>
          </p:nvPr>
        </p:nvGraphicFramePr>
        <p:xfrm>
          <a:off x="2303463" y="1752601"/>
          <a:ext cx="7619999" cy="37195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1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9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63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Name</a:t>
                      </a:r>
                    </a:p>
                  </a:txBody>
                  <a:tcPr marL="91429" marR="91429" marT="45658" marB="4565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Flood Severity Score (FSS)</a:t>
                      </a:r>
                    </a:p>
                  </a:txBody>
                  <a:tcPr marL="91429" marR="91429" marT="45658" marB="4565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Flood</a:t>
                      </a:r>
                      <a:r>
                        <a:rPr lang="en-US" sz="1600" b="1" baseline="0" dirty="0">
                          <a:solidFill>
                            <a:srgbClr val="0070C0"/>
                          </a:solidFill>
                        </a:rPr>
                        <a:t> Incidence Score (FIS) %</a:t>
                      </a:r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29" marR="91429" marT="45658" marB="4565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63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R10-298</a:t>
                      </a:r>
                    </a:p>
                  </a:txBody>
                  <a:tcPr marL="91429" marR="91429" marT="45658" marB="45658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2.6</a:t>
                      </a:r>
                    </a:p>
                  </a:txBody>
                  <a:tcPr marL="91429" marR="91429" marT="45658" marB="45658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36.0</a:t>
                      </a:r>
                    </a:p>
                  </a:txBody>
                  <a:tcPr marL="91429" marR="91429" marT="45658" marB="45658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63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UA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5014C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2.6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34.0</a:t>
                      </a:r>
                    </a:p>
                  </a:txBody>
                  <a:tcPr marL="91429" marR="91429" marT="45658" marB="4565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63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R13-13997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3.4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42.0</a:t>
                      </a:r>
                    </a:p>
                  </a:txBody>
                  <a:tcPr marL="91429" marR="91429" marT="45658" marB="4565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63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UA 5414RR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3.6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44.0</a:t>
                      </a:r>
                    </a:p>
                  </a:txBody>
                  <a:tcPr marL="91429" marR="91429" marT="45658" marB="4565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15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Ozark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3.8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46.0</a:t>
                      </a:r>
                    </a:p>
                  </a:txBody>
                  <a:tcPr marL="91429" marR="91429" marT="45658" marB="4565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15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58" marB="4565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15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Grand Mean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4.4/6.1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53.2/70.5</a:t>
                      </a:r>
                    </a:p>
                  </a:txBody>
                  <a:tcPr marL="91429" marR="91429" marT="45658" marB="4565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63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Commercial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</a:rPr>
                        <a:t> Check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 Mean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4.6/6.7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53.5/77.5</a:t>
                      </a:r>
                    </a:p>
                  </a:txBody>
                  <a:tcPr marL="91429" marR="91429" marT="45658" marB="4565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63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CV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29.5/31.0</a:t>
                      </a:r>
                    </a:p>
                  </a:txBody>
                  <a:tcPr marL="91429" marR="91429"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27.6/27.8</a:t>
                      </a:r>
                    </a:p>
                  </a:txBody>
                  <a:tcPr marL="91429" marR="91429" marT="45658" marB="4565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61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LSD</a:t>
                      </a:r>
                    </a:p>
                  </a:txBody>
                  <a:tcPr marL="91429" marR="91429" marT="45658" marB="45658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1.7/2.4</a:t>
                      </a:r>
                    </a:p>
                  </a:txBody>
                  <a:tcPr marL="91429" marR="91429" marT="45658" marB="45658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18.5/24.5</a:t>
                      </a:r>
                    </a:p>
                  </a:txBody>
                  <a:tcPr marL="91429" marR="91429" marT="45658" marB="45658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280" name="TextBox 1">
            <a:extLst>
              <a:ext uri="{FF2B5EF4-FFF2-40B4-BE49-F238E27FC236}">
                <a16:creationId xmlns:a16="http://schemas.microsoft.com/office/drawing/2014/main" id="{9E5EC9E2-13C6-404C-A09C-EB95295E0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4" y="5562600"/>
            <a:ext cx="6213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Five lines showed good flood tolerance at V2 stage (FSS&lt;4.0).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8FCF7"/>
            </a:gs>
            <a:gs pos="74001">
              <a:srgbClr val="C4E7B8"/>
            </a:gs>
            <a:gs pos="83000">
              <a:srgbClr val="C4E7B8"/>
            </a:gs>
            <a:gs pos="100000">
              <a:srgbClr val="D8EFD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7BFA2AD5-307A-40C6-8089-0D2A110201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52400"/>
            <a:ext cx="9144000" cy="1066800"/>
          </a:xfrm>
        </p:spPr>
        <p:txBody>
          <a:bodyPr/>
          <a:lstStyle/>
          <a:p>
            <a:pPr eaLnBrk="1" hangingPunct="1"/>
            <a:r>
              <a:rPr lang="en-US" altLang="en-US" sz="3400" b="1">
                <a:solidFill>
                  <a:srgbClr val="FFC000"/>
                </a:solidFill>
              </a:rPr>
              <a:t> </a:t>
            </a:r>
            <a:r>
              <a:rPr lang="en-US" altLang="en-US" sz="3200" b="1"/>
              <a:t>36 High-yielding Pre-foundation Lines  </a:t>
            </a:r>
            <a:br>
              <a:rPr lang="en-US" altLang="en-US" sz="3400" b="1"/>
            </a:br>
            <a:r>
              <a:rPr lang="en-US" altLang="en-US" sz="2400" b="1"/>
              <a:t>(V2 stage, 5 reps, 8-day flooding)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60BFD90-BE53-4F12-95B5-B605D3C6894A}"/>
              </a:ext>
            </a:extLst>
          </p:cNvPr>
          <p:cNvGraphicFramePr>
            <a:graphicFrameLocks noGrp="1"/>
          </p:cNvGraphicFramePr>
          <p:nvPr/>
        </p:nvGraphicFramePr>
        <p:xfrm>
          <a:off x="2476500" y="1493839"/>
          <a:ext cx="7239000" cy="44037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335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Name</a:t>
                      </a:r>
                    </a:p>
                  </a:txBody>
                  <a:tcPr marL="91429" marR="91429" marT="45666" marB="45666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Flood Severity Score (FSS)</a:t>
                      </a:r>
                    </a:p>
                  </a:txBody>
                  <a:tcPr marL="91429" marR="91429" marT="45658" marB="4565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Flood</a:t>
                      </a:r>
                      <a:r>
                        <a:rPr lang="en-US" sz="1600" b="1" baseline="0" dirty="0">
                          <a:solidFill>
                            <a:srgbClr val="0070C0"/>
                          </a:solidFill>
                        </a:rPr>
                        <a:t> Incidence Score (FIS) %</a:t>
                      </a:r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29" marR="91429" marT="45658" marB="4565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9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R16-2547</a:t>
                      </a:r>
                    </a:p>
                  </a:txBody>
                  <a:tcPr marL="91429" marR="91429" marT="45666" marB="45666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3.8</a:t>
                      </a:r>
                    </a:p>
                  </a:txBody>
                  <a:tcPr marL="91429" marR="91429" marT="45666" marB="45666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</a:txBody>
                  <a:tcPr marL="91429" marR="91429" marT="45666" marB="45666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95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R16-1445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4.6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</a:t>
                      </a:r>
                    </a:p>
                  </a:txBody>
                  <a:tcPr marL="91429" marR="91429" marT="45666" marB="4566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95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R16-39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4.6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 marL="91429" marR="91429" marT="45666" marB="4566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17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R16-6270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5.4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 marL="91429" marR="91429" marT="45666" marB="4566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7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R04-342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5.4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 marL="91429" marR="91429" marT="45666" marB="4566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5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R15-7063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5.6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 marL="91429" marR="91429" marT="45666" marB="4566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95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R11-6870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5.8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marL="91429" marR="91429" marT="45666" marB="4566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17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29" marR="91429" marT="45666" marB="4566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57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Grand Mean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6.8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77</a:t>
                      </a:r>
                    </a:p>
                  </a:txBody>
                  <a:tcPr marL="91429" marR="91429" marT="45666" marB="4566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95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CV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26.9%</a:t>
                      </a:r>
                    </a:p>
                  </a:txBody>
                  <a:tcPr marL="91429" marR="91429" marT="45666" marB="45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24.0%</a:t>
                      </a:r>
                    </a:p>
                  </a:txBody>
                  <a:tcPr marL="91429" marR="91429" marT="45666" marB="4566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17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LSD</a:t>
                      </a:r>
                    </a:p>
                  </a:txBody>
                  <a:tcPr marL="91429" marR="91429" marT="45666" marB="45666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1.8</a:t>
                      </a:r>
                    </a:p>
                  </a:txBody>
                  <a:tcPr marL="91429" marR="91429" marT="45666" marB="45666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18.4</a:t>
                      </a:r>
                    </a:p>
                  </a:txBody>
                  <a:tcPr marL="91429" marR="91429" marT="45666" marB="45666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307" name="TextBox 1">
            <a:extLst>
              <a:ext uri="{FF2B5EF4-FFF2-40B4-BE49-F238E27FC236}">
                <a16:creationId xmlns:a16="http://schemas.microsoft.com/office/drawing/2014/main" id="{3CB561FE-4602-400E-B914-A68AB1738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1" y="6002339"/>
            <a:ext cx="62134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One lines showed good flood tolerance at V2 stage (FSS&lt;4.0).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CF7"/>
            </a:gs>
            <a:gs pos="74001">
              <a:srgbClr val="C4E7B8"/>
            </a:gs>
            <a:gs pos="83000">
              <a:srgbClr val="C4E7B8"/>
            </a:gs>
            <a:gs pos="100000">
              <a:srgbClr val="D8EFD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5DA5B85C-0E13-4667-B77C-86EF25158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238" y="533401"/>
            <a:ext cx="9144001" cy="563563"/>
          </a:xfrm>
        </p:spPr>
        <p:txBody>
          <a:bodyPr/>
          <a:lstStyle/>
          <a:p>
            <a:pPr eaLnBrk="1" hangingPunct="1"/>
            <a:r>
              <a:rPr lang="en-US" altLang="en-US" b="1"/>
              <a:t>2019 AR Flood Breeding Overview</a:t>
            </a:r>
          </a:p>
        </p:txBody>
      </p:sp>
      <p:graphicFrame>
        <p:nvGraphicFramePr>
          <p:cNvPr id="16422" name="Group 38">
            <a:extLst>
              <a:ext uri="{FF2B5EF4-FFF2-40B4-BE49-F238E27FC236}">
                <a16:creationId xmlns:a16="http://schemas.microsoft.com/office/drawing/2014/main" id="{0C181C5A-0106-4159-BEB1-7EB5BC62D7A4}"/>
              </a:ext>
            </a:extLst>
          </p:cNvPr>
          <p:cNvGraphicFramePr>
            <a:graphicFrameLocks noGrp="1"/>
          </p:cNvGraphicFramePr>
          <p:nvPr/>
        </p:nvGraphicFramePr>
        <p:xfrm>
          <a:off x="2281238" y="1676400"/>
          <a:ext cx="7620000" cy="4191003"/>
        </p:xfrm>
        <a:graphic>
          <a:graphicData uri="http://schemas.openxmlformats.org/drawingml/2006/table">
            <a:tbl>
              <a:tblPr/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5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Regional Trials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36 Advanced lines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Preliminary Test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288 lines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Progeny Rows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336 rows (4 populations)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sym typeface="Wingdings" panose="05000000000000000000" pitchFamily="2" charset="2"/>
                        </a:rPr>
                        <a:t>   62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selected 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F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  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 populations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F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 populations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F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 populations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F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 populations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New Crosses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 combinations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2312" name="Picture 1">
            <a:extLst>
              <a:ext uri="{FF2B5EF4-FFF2-40B4-BE49-F238E27FC236}">
                <a16:creationId xmlns:a16="http://schemas.microsoft.com/office/drawing/2014/main" id="{127AF062-585B-468C-8F1A-5D8C7CD7F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235576"/>
            <a:ext cx="24336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CF7"/>
            </a:gs>
            <a:gs pos="74001">
              <a:srgbClr val="C4E7B8"/>
            </a:gs>
            <a:gs pos="83000">
              <a:srgbClr val="C4E7B8"/>
            </a:gs>
            <a:gs pos="100000">
              <a:srgbClr val="D8EFD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F710D07-44F8-49FE-9E9D-799593BE6B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2100" y="381001"/>
            <a:ext cx="9124950" cy="1141413"/>
          </a:xfrm>
        </p:spPr>
        <p:txBody>
          <a:bodyPr/>
          <a:lstStyle/>
          <a:p>
            <a:pPr eaLnBrk="1" hangingPunct="1"/>
            <a:r>
              <a:rPr lang="en-US" altLang="en-US" sz="3600" b="1"/>
              <a:t> Advanced Line (R16-45) Regional Yield Test</a:t>
            </a:r>
            <a:br>
              <a:rPr lang="en-US" altLang="en-US" b="1"/>
            </a:br>
            <a:r>
              <a:rPr lang="en-US" altLang="en-US" sz="2000" b="1"/>
              <a:t> (2019 UP5L Yield Trial and Pre-foundation) 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D053ABC-A1A9-414A-95FA-1A8AABCAE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212845"/>
              </p:ext>
            </p:extLst>
          </p:nvPr>
        </p:nvGraphicFramePr>
        <p:xfrm>
          <a:off x="1733550" y="2028826"/>
          <a:ext cx="8782048" cy="2316164"/>
        </p:xfrm>
        <a:graphic>
          <a:graphicData uri="http://schemas.openxmlformats.org/drawingml/2006/table">
            <a:tbl>
              <a:tblPr/>
              <a:tblGrid>
                <a:gridCol w="1066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5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4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678">
                  <a:extLst>
                    <a:ext uri="{9D8B030D-6E8A-4147-A177-3AD203B41FA5}">
                      <a16:colId xmlns:a16="http://schemas.microsoft.com/office/drawing/2014/main" val="1811413336"/>
                    </a:ext>
                  </a:extLst>
                </a:gridCol>
                <a:gridCol w="598158">
                  <a:extLst>
                    <a:ext uri="{9D8B030D-6E8A-4147-A177-3AD203B41FA5}">
                      <a16:colId xmlns:a16="http://schemas.microsoft.com/office/drawing/2014/main" val="3345591204"/>
                    </a:ext>
                  </a:extLst>
                </a:gridCol>
                <a:gridCol w="609705">
                  <a:extLst>
                    <a:ext uri="{9D8B030D-6E8A-4147-A177-3AD203B41FA5}">
                      <a16:colId xmlns:a16="http://schemas.microsoft.com/office/drawing/2014/main" val="1266796137"/>
                    </a:ext>
                  </a:extLst>
                </a:gridCol>
                <a:gridCol w="762131">
                  <a:extLst>
                    <a:ext uri="{9D8B030D-6E8A-4147-A177-3AD203B41FA5}">
                      <a16:colId xmlns:a16="http://schemas.microsoft.com/office/drawing/2014/main" val="4053322594"/>
                    </a:ext>
                  </a:extLst>
                </a:gridCol>
                <a:gridCol w="533492">
                  <a:extLst>
                    <a:ext uri="{9D8B030D-6E8A-4147-A177-3AD203B41FA5}">
                      <a16:colId xmlns:a16="http://schemas.microsoft.com/office/drawing/2014/main" val="279987767"/>
                    </a:ext>
                  </a:extLst>
                </a:gridCol>
                <a:gridCol w="627243">
                  <a:extLst>
                    <a:ext uri="{9D8B030D-6E8A-4147-A177-3AD203B41FA5}">
                      <a16:colId xmlns:a16="http://schemas.microsoft.com/office/drawing/2014/main" val="3209389306"/>
                    </a:ext>
                  </a:extLst>
                </a:gridCol>
              </a:tblGrid>
              <a:tr h="55815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Name</a:t>
                      </a:r>
                    </a:p>
                  </a:txBody>
                  <a:tcPr marL="85748" marR="9528" marT="95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Pedigree</a:t>
                      </a:r>
                    </a:p>
                  </a:txBody>
                  <a:tcPr marL="85748" marR="9528" marT="95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19 Yield </a:t>
                      </a:r>
                    </a:p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600" b="1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bu</a:t>
                      </a:r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/ac)</a:t>
                      </a:r>
                    </a:p>
                  </a:txBody>
                  <a:tcPr marL="9528" marR="9528" marT="95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% CK </a:t>
                      </a:r>
                    </a:p>
                  </a:txBody>
                  <a:tcPr marL="9528" marR="9528" marT="95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FSS (R1)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18 Yield </a:t>
                      </a:r>
                    </a:p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600" b="1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bu</a:t>
                      </a:r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/ac)</a:t>
                      </a:r>
                    </a:p>
                  </a:txBody>
                  <a:tcPr marL="9528" marR="9528" marT="95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% CK </a:t>
                      </a:r>
                    </a:p>
                  </a:txBody>
                  <a:tcPr marL="9528" marR="9528" marT="95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FSS (R1)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17 Yield </a:t>
                      </a:r>
                    </a:p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600" b="1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bu</a:t>
                      </a:r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/ac)</a:t>
                      </a:r>
                    </a:p>
                  </a:txBody>
                  <a:tcPr marL="9528" marR="9528" marT="95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% CK </a:t>
                      </a:r>
                    </a:p>
                  </a:txBody>
                  <a:tcPr marL="9528" marR="9528" marT="95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FSS (R1)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8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R16-45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R07-6669 x UA5612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77.1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108.9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4.2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67.8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96.0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2.4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75.3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91.7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8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Check</a:t>
                      </a:r>
                      <a:r>
                        <a:rPr lang="en-US" sz="1600" b="1" i="0" u="none" strike="noStrike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mean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70.8</a:t>
                      </a: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70.9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82.1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9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CV</a:t>
                      </a: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8.8</a:t>
                      </a: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5.8</a:t>
                      </a:r>
                    </a:p>
                  </a:txBody>
                  <a:tcPr marL="9527" marR="9527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7.5</a:t>
                      </a:r>
                    </a:p>
                  </a:txBody>
                  <a:tcPr marL="9527" marR="9527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LSD</a:t>
                      </a:r>
                    </a:p>
                  </a:txBody>
                  <a:tcPr marL="9528" marR="9528" marT="95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3.8</a:t>
                      </a: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3.9</a:t>
                      </a:r>
                    </a:p>
                  </a:txBody>
                  <a:tcPr marL="9527" marR="9527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7" marR="9527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Grand mean</a:t>
                      </a:r>
                    </a:p>
                  </a:txBody>
                  <a:tcPr marL="9528" marR="9528" marT="952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64.0</a:t>
                      </a: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68.3</a:t>
                      </a:r>
                    </a:p>
                  </a:txBody>
                  <a:tcPr marL="9527" marR="9527" marT="95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75.0</a:t>
                      </a:r>
                    </a:p>
                  </a:txBody>
                  <a:tcPr marL="9527" marR="9527" marT="95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397" name="TextBox 5">
            <a:extLst>
              <a:ext uri="{FF2B5EF4-FFF2-40B4-BE49-F238E27FC236}">
                <a16:creationId xmlns:a16="http://schemas.microsoft.com/office/drawing/2014/main" id="{24BEFA9E-C22B-475C-8DFC-F8802E8C7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4537076"/>
            <a:ext cx="6057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2019 yield data only coming from 19 UP5L test at Keiser, AR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2018 yield data from 18 advanced test (FLF)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2017 yield data from 17 preliminary test (FLP)</a:t>
            </a:r>
          </a:p>
        </p:txBody>
      </p:sp>
      <p:pic>
        <p:nvPicPr>
          <p:cNvPr id="13398" name="Picture 3">
            <a:extLst>
              <a:ext uri="{FF2B5EF4-FFF2-40B4-BE49-F238E27FC236}">
                <a16:creationId xmlns:a16="http://schemas.microsoft.com/office/drawing/2014/main" id="{1A21F644-FEC2-49BB-84BB-254B01B7D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800600"/>
            <a:ext cx="30876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CF7"/>
            </a:gs>
            <a:gs pos="74001">
              <a:srgbClr val="C4E7B8"/>
            </a:gs>
            <a:gs pos="83000">
              <a:srgbClr val="C4E7B8"/>
            </a:gs>
            <a:gs pos="100000">
              <a:srgbClr val="D8EFD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19F044DB-59B4-4C70-AE1C-E32420A7DE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2100" y="381001"/>
            <a:ext cx="9124950" cy="1141413"/>
          </a:xfrm>
        </p:spPr>
        <p:txBody>
          <a:bodyPr/>
          <a:lstStyle/>
          <a:p>
            <a:pPr eaLnBrk="1" hangingPunct="1"/>
            <a:r>
              <a:rPr lang="en-US" altLang="en-US" sz="3600" b="1"/>
              <a:t>288 Preliminary lines Yield Tests</a:t>
            </a:r>
            <a:br>
              <a:rPr lang="en-US" altLang="en-US" b="1"/>
            </a:br>
            <a:r>
              <a:rPr lang="en-US" altLang="en-US" sz="2000" b="1"/>
              <a:t> (288 entries, 5 yield trials, 4 locs x 1 rep) 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379258-58E8-4F59-B14E-5FE52B22BC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676794"/>
              </p:ext>
            </p:extLst>
          </p:nvPr>
        </p:nvGraphicFramePr>
        <p:xfrm>
          <a:off x="3030162" y="1752601"/>
          <a:ext cx="6172200" cy="3446462"/>
        </p:xfrm>
        <a:graphic>
          <a:graphicData uri="http://schemas.openxmlformats.org/drawingml/2006/table">
            <a:tbl>
              <a:tblPr/>
              <a:tblGrid>
                <a:gridCol w="148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5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119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Name</a:t>
                      </a:r>
                    </a:p>
                  </a:txBody>
                  <a:tcPr marL="85734" marR="9526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Pedigree</a:t>
                      </a:r>
                    </a:p>
                  </a:txBody>
                  <a:tcPr marL="85734" marR="9526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Yield </a:t>
                      </a: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800" b="1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bu</a:t>
                      </a:r>
                      <a:r>
                        <a:rPr lang="en-US" sz="1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/ac)</a:t>
                      </a:r>
                    </a:p>
                  </a:txBody>
                  <a:tcPr marL="9526" marR="9526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% CK </a:t>
                      </a:r>
                    </a:p>
                  </a:txBody>
                  <a:tcPr marL="9526" marR="9526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FSS</a:t>
                      </a:r>
                    </a:p>
                  </a:txBody>
                  <a:tcPr marL="9526" marR="9526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R18-7504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N94-7440 x UARK-5896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71.1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116.8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R18-7519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N94-7440 x UARK-5896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67.8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111.3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3.8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R18-7552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N94-7440 x UARK-5896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60.6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99.6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Check</a:t>
                      </a:r>
                      <a:r>
                        <a:rPr lang="en-US" sz="18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mean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60.9</a:t>
                      </a: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CV</a:t>
                      </a:r>
                    </a:p>
                  </a:txBody>
                  <a:tcPr marL="9526" marR="9526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15.8</a:t>
                      </a:r>
                    </a:p>
                  </a:txBody>
                  <a:tcPr marL="9526" marR="9526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LSD</a:t>
                      </a:r>
                    </a:p>
                  </a:txBody>
                  <a:tcPr marL="9526" marR="9526" marT="95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6" marR="9526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Grand mean</a:t>
                      </a:r>
                    </a:p>
                  </a:txBody>
                  <a:tcPr marL="9526" marR="9526" marT="952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55.9</a:t>
                      </a:r>
                    </a:p>
                  </a:txBody>
                  <a:tcPr marL="9526" marR="9526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389" name="TextBox 2">
            <a:extLst>
              <a:ext uri="{FF2B5EF4-FFF2-40B4-BE49-F238E27FC236}">
                <a16:creationId xmlns:a16="http://schemas.microsoft.com/office/drawing/2014/main" id="{775C79EA-F3F4-458E-8CCD-0B24316A9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5334001"/>
            <a:ext cx="4962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cs typeface="Arial" panose="020B0604020202020204" pitchFamily="34" charset="0"/>
              </a:rPr>
              <a:t>Three lines show high-yielding and flood tolerant traits. A total of 42 lines yield large than 100% check mean.</a:t>
            </a:r>
          </a:p>
        </p:txBody>
      </p:sp>
      <p:pic>
        <p:nvPicPr>
          <p:cNvPr id="14390" name="Picture 3">
            <a:extLst>
              <a:ext uri="{FF2B5EF4-FFF2-40B4-BE49-F238E27FC236}">
                <a16:creationId xmlns:a16="http://schemas.microsoft.com/office/drawing/2014/main" id="{3940098A-EC19-4110-AD04-EB8B40E48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334000"/>
            <a:ext cx="23368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CF7"/>
            </a:gs>
            <a:gs pos="39000">
              <a:srgbClr val="C4E7B8"/>
            </a:gs>
            <a:gs pos="83000">
              <a:srgbClr val="C4E7B8"/>
            </a:gs>
            <a:gs pos="100000">
              <a:srgbClr val="D8EFD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3A4C1947-213A-4AF4-A10E-B95FDDEF35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52401"/>
            <a:ext cx="9144000" cy="9429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</a:rPr>
              <a:t>2020 Flood Screening and Breeding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B4A22-106E-4E07-8971-6EC85C81651F}"/>
              </a:ext>
            </a:extLst>
          </p:cNvPr>
          <p:cNvSpPr txBox="1"/>
          <p:nvPr/>
        </p:nvSpPr>
        <p:spPr>
          <a:xfrm>
            <a:off x="2209800" y="1095376"/>
            <a:ext cx="8001000" cy="609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 </a:t>
            </a:r>
            <a:r>
              <a:rPr lang="en-US" sz="24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Flood Screening 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AR advance/preliminary high-yielding lines  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AR historical varieties/germplasm 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Commercial varieties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Breeding for high-yield and flood-tolerance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Yield trials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Populations advance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New crosses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Collaborations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MSSB lines screening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Flood/Irrigation yield tests</a:t>
            </a:r>
          </a:p>
          <a:p>
            <a:pPr>
              <a:lnSpc>
                <a:spcPct val="150000"/>
              </a:lnSpc>
              <a:buClr>
                <a:srgbClr val="FFC000"/>
              </a:buClr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364" name="Picture 1">
            <a:extLst>
              <a:ext uri="{FF2B5EF4-FFF2-40B4-BE49-F238E27FC236}">
                <a16:creationId xmlns:a16="http://schemas.microsoft.com/office/drawing/2014/main" id="{6AF81F9B-A448-4F3A-B9C2-49958A789C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5720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70888" y="1649180"/>
            <a:ext cx="10179424" cy="2477991"/>
          </a:xfrm>
        </p:spPr>
        <p:txBody>
          <a:bodyPr>
            <a:noAutofit/>
          </a:bodyPr>
          <a:lstStyle/>
          <a:p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875099" y="3948894"/>
            <a:ext cx="8371002" cy="147219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Delta Research and Extension Center</a:t>
            </a:r>
          </a:p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Stoneville, MS</a:t>
            </a:r>
          </a:p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Wilkerson, D. Chastain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626" y="1410847"/>
            <a:ext cx="121919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0611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2019 Soybean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0611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Variety Flood Testing</a:t>
            </a:r>
            <a:b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061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10611">
                  <a:lumMod val="90000"/>
                  <a:lumOff val="1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05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7527" y="368128"/>
            <a:ext cx="10363200" cy="1470025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Varieties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7360" y="1596045"/>
            <a:ext cx="8534400" cy="408986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Maturity groups (grouped by technology)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IV Early-EXTEND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IV Late-EXTEND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IV RR and ENLIST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IV Conventional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IV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LibertyLink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V Early-Extend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V RR and ENLIST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V Conventional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91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Methods/ Evaluations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997" y="1219200"/>
            <a:ext cx="10667403" cy="4649755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 entries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Planted July 9, 2019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Sharkey clay (NRCS Soils)</a:t>
            </a:r>
            <a:r>
              <a:rPr lang="en-US" sz="3600" dirty="0"/>
              <a:t> </a:t>
            </a:r>
          </a:p>
          <a:p>
            <a:r>
              <a:rPr lang="en-US" sz="3600" dirty="0"/>
              <a:t>RCBD, 4 replications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row plots, 40 inch centers, 9 seed/ft.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 v3/v4 for 6 days</a:t>
            </a:r>
          </a:p>
          <a:p>
            <a:pPr marL="800100" lvl="3" indent="-34290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Injury ratings 7 days after flood</a:t>
            </a:r>
            <a:r>
              <a:rPr lang="en-US" sz="3600" dirty="0">
                <a:solidFill>
                  <a:schemeClr val="accent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removed</a:t>
            </a:r>
          </a:p>
          <a:p>
            <a:pPr marL="1485900" lvl="4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0-9 rating scale for % incidence (FIS), % chlorosis + necrosis (FSS)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Unable to take yield due to low stand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346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9" y="3008697"/>
            <a:ext cx="3779519" cy="283464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9" y="93664"/>
            <a:ext cx="3779520" cy="2834640"/>
          </a:xfrm>
          <a:ln w="12700"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91" y="2965021"/>
            <a:ext cx="5194651" cy="292199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47" y="237356"/>
            <a:ext cx="4030823" cy="226733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32680"/>
            <a:ext cx="4064000" cy="2286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9116008" y="237356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5 Days after planting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32733" y="5581727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D. Chastain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954756" y="3261673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D. Chastain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76458" y="2214070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D. Chastain</a:t>
            </a:r>
          </a:p>
        </p:txBody>
      </p:sp>
    </p:spTree>
    <p:extLst>
      <p:ext uri="{BB962C8B-B14F-4D97-AF65-F5344CB8AC3E}">
        <p14:creationId xmlns:p14="http://schemas.microsoft.com/office/powerpoint/2010/main" val="2488640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609600"/>
            <a:ext cx="4953000" cy="3714750"/>
          </a:xfrm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960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4" y="3046414"/>
            <a:ext cx="5449887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2078176" y="152401"/>
            <a:ext cx="723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Flood Yield Plots – Portageville, MO </a:t>
            </a:r>
          </a:p>
        </p:txBody>
      </p:sp>
    </p:spTree>
    <p:extLst>
      <p:ext uri="{BB962C8B-B14F-4D97-AF65-F5344CB8AC3E}">
        <p14:creationId xmlns:p14="http://schemas.microsoft.com/office/powerpoint/2010/main" val="1472663218"/>
      </p:ext>
    </p:extLst>
  </p:cSld>
  <p:clrMapOvr>
    <a:masterClrMapping/>
  </p:clrMapOvr>
  <p:transition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9"/>
          <a:stretch/>
        </p:blipFill>
        <p:spPr>
          <a:xfrm>
            <a:off x="1303453" y="3006322"/>
            <a:ext cx="5659627" cy="283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t="9516" r="22467" b="3442"/>
          <a:stretch/>
        </p:blipFill>
        <p:spPr>
          <a:xfrm>
            <a:off x="6891280" y="2537925"/>
            <a:ext cx="3736288" cy="3303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6" b="27493"/>
          <a:stretch/>
        </p:blipFill>
        <p:spPr>
          <a:xfrm>
            <a:off x="4608032" y="1086082"/>
            <a:ext cx="6755306" cy="192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4"/>
          <a:stretch/>
        </p:blipFill>
        <p:spPr>
          <a:xfrm>
            <a:off x="91315" y="163168"/>
            <a:ext cx="5388864" cy="28431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87707" y="341146"/>
            <a:ext cx="294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Days after Planting</a:t>
            </a:r>
          </a:p>
        </p:txBody>
      </p:sp>
    </p:spTree>
    <p:extLst>
      <p:ext uri="{BB962C8B-B14F-4D97-AF65-F5344CB8AC3E}">
        <p14:creationId xmlns:p14="http://schemas.microsoft.com/office/powerpoint/2010/main" val="1090656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188" y="125708"/>
            <a:ext cx="10667403" cy="1325562"/>
          </a:xfrm>
        </p:spPr>
        <p:txBody>
          <a:bodyPr/>
          <a:lstStyle/>
          <a:p>
            <a:pPr marL="571500" lvl="1" indent="-571500" algn="l" defTabSz="457200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IV Early-EXTEND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823" y="2974986"/>
            <a:ext cx="10667403" cy="1160584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 IV Late-EXTEND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80808" y="1026972"/>
            <a:ext cx="6111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E091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Flood Incidence (range 0-4.25)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Severity (range 0-1.25)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AgriGold G4605RX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Delta Grow 46X25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0808" y="3770180"/>
            <a:ext cx="61115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E091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Flood Incidence (range 0-3.00)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E091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Severity (range 0-1.50)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AgriGold G4990RX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Asgrow AG48X9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Don Mario 49J3X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369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997" y="208696"/>
            <a:ext cx="10667403" cy="1143000"/>
          </a:xfrm>
        </p:spPr>
        <p:txBody>
          <a:bodyPr/>
          <a:lstStyle/>
          <a:p>
            <a:pPr marL="571500" lvl="1" indent="-571500" algn="l" defTabSz="457200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IV RR and ENLIST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845" y="2686501"/>
            <a:ext cx="10667403" cy="1011114"/>
          </a:xfrm>
        </p:spPr>
        <p:txBody>
          <a:bodyPr/>
          <a:lstStyle/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IV Conventional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23528" y="1121353"/>
            <a:ext cx="5570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Flood Incidence (range 0-3.50)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Severity (range 0-0.75)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Delta Grow 48E10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3528" y="3400829"/>
            <a:ext cx="63816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Flood Incidence (range 0-1.50)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Severity (range 0-0.33)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J77-339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Univ. of Missouri S13-10590C (2019 Release)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Univ. of Missouri S16-14730C (New Release)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Virtue V4920S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8271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167" y="522439"/>
            <a:ext cx="10667403" cy="1143000"/>
          </a:xfrm>
        </p:spPr>
        <p:txBody>
          <a:bodyPr/>
          <a:lstStyle/>
          <a:p>
            <a:pPr marL="571500" lvl="1" indent="-571500" algn="l" defTabSz="457200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IV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LibertyLink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517" y="3276840"/>
            <a:ext cx="10667403" cy="1072661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 V Early-Extend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98131" y="1512433"/>
            <a:ext cx="61115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E091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Flood Incidence (range 0-6.50)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Severity (range 0-0.50)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Credenz CZ 3601 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8130" y="4193668"/>
            <a:ext cx="61115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E091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Flood Incidence (range 0-5.25)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Severity (range 0-1.25)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Progeny P5688RX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959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638" y="535179"/>
            <a:ext cx="10667403" cy="1143000"/>
          </a:xfrm>
        </p:spPr>
        <p:txBody>
          <a:bodyPr>
            <a:noAutofit/>
          </a:bodyPr>
          <a:lstStyle/>
          <a:p>
            <a:pPr marL="571500" lvl="1" indent="-571500" algn="l" defTabSz="457200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V RR and ENLIST</a:t>
            </a:r>
            <a:b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09" y="2944248"/>
            <a:ext cx="10087706" cy="1063868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 V Conventional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46204" y="1242978"/>
            <a:ext cx="61115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E091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Flood Incidence (range 0-2.75)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*Severity (range 0-0.75)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Delta Grow 5585 RR2/STS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6204" y="3907894"/>
            <a:ext cx="61115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E091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Flood Incidence (range 0-0.75)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Severity (range 0-0.50)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Univ. of Missouri S11-17025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Univ. of Missouri S13-1955C (2019 Release)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637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997" y="134680"/>
            <a:ext cx="10667403" cy="11430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997" y="1180322"/>
            <a:ext cx="11046848" cy="2083223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spring/ early summer rains caused issues with emergence.</a:t>
            </a:r>
          </a:p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within maturity groups with regard to flood incidence and severity.</a:t>
            </a:r>
          </a:p>
          <a:p>
            <a:pPr lvl="1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year’s data suggests most varieties have some natural tolerance to flood</a:t>
            </a:r>
          </a:p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Yield wasn’t taken due to low stand</a:t>
            </a:r>
          </a:p>
          <a:p>
            <a:pPr marL="0" indent="0"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2164" y="3263546"/>
            <a:ext cx="106674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091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2020 Plans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E091A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14997" y="4493950"/>
            <a:ext cx="10925550" cy="1300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D2E2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4565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4565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4565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Repeat study with 2020 state variety trial entries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918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Info:</a:t>
            </a:r>
            <a:b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7" y="1417639"/>
            <a:ext cx="4521912" cy="43686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5245" y="1910184"/>
            <a:ext cx="47996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Tessie Wilkerson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90C2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twilkerson@drec.msstate.edu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90C2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Office: 662-686-9311 ext. 277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Mobile: 662-820-0549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27056" y="4009415"/>
            <a:ext cx="33745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Daryl Chastain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90C2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drc373@msstate.edu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(662) 686-3245</a:t>
            </a:r>
          </a:p>
        </p:txBody>
      </p:sp>
    </p:spTree>
    <p:extLst>
      <p:ext uri="{BB962C8B-B14F-4D97-AF65-F5344CB8AC3E}">
        <p14:creationId xmlns:p14="http://schemas.microsoft.com/office/powerpoint/2010/main" val="1195116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420" y="1636234"/>
            <a:ext cx="7730398" cy="2462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769" y="6029972"/>
            <a:ext cx="1097375" cy="6950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94296" y="805339"/>
            <a:ext cx="7416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 Soybean Flood Trials – Bossier City, LA</a:t>
            </a:r>
          </a:p>
        </p:txBody>
      </p:sp>
    </p:spTree>
    <p:extLst>
      <p:ext uri="{BB962C8B-B14F-4D97-AF65-F5344CB8AC3E}">
        <p14:creationId xmlns:p14="http://schemas.microsoft.com/office/powerpoint/2010/main" val="403977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8" y="-13042"/>
            <a:ext cx="10244667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497" y="6067355"/>
            <a:ext cx="1093645" cy="695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1773" y="1524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700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69" y="-24713"/>
            <a:ext cx="10244667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994787" y="4613190"/>
            <a:ext cx="2334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FLOOD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357" y="5976739"/>
            <a:ext cx="1184261" cy="7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7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632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Yield comparison of PI 408105A derived lines vs. check under flooding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306286" y="1610701"/>
          <a:ext cx="7167154" cy="1980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2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4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005">
                <a:tc>
                  <a:txBody>
                    <a:bodyPr/>
                    <a:lstStyle/>
                    <a:p>
                      <a:r>
                        <a:rPr lang="en-US" sz="2400" dirty="0"/>
                        <a:t>Line (1</a:t>
                      </a:r>
                      <a:r>
                        <a:rPr lang="en-US" sz="2400" baseline="30000" dirty="0"/>
                        <a:t>st</a:t>
                      </a:r>
                      <a:r>
                        <a:rPr lang="en-US" sz="2400" dirty="0"/>
                        <a:t> cycle breeding)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BU/A under flood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0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CC"/>
                          </a:solidFill>
                        </a:rPr>
                        <a:t>S11-25108</a:t>
                      </a:r>
                      <a:r>
                        <a:rPr lang="en-US" sz="2400" b="1" dirty="0"/>
                        <a:t> (S99-2281 x PI 408105A)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005">
                <a:tc>
                  <a:txBody>
                    <a:bodyPr/>
                    <a:lstStyle/>
                    <a:p>
                      <a:r>
                        <a:rPr lang="en-US" sz="2400" b="1" dirty="0"/>
                        <a:t>S11-25615 (S99-2281 x PI 408105A)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05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Asgrow</a:t>
                      </a:r>
                      <a:r>
                        <a:rPr lang="en-US" sz="2400" b="1" baseline="0" dirty="0"/>
                        <a:t> check AG 4835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4362995" y="4024541"/>
          <a:ext cx="7541622" cy="2045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2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333">
                <a:tc>
                  <a:txBody>
                    <a:bodyPr/>
                    <a:lstStyle/>
                    <a:p>
                      <a:r>
                        <a:rPr lang="en-US" sz="2400" dirty="0"/>
                        <a:t>Line (2</a:t>
                      </a:r>
                      <a:r>
                        <a:rPr lang="en-US" sz="2400" baseline="30000" dirty="0"/>
                        <a:t>nd</a:t>
                      </a:r>
                      <a:r>
                        <a:rPr lang="en-US" sz="2400" dirty="0"/>
                        <a:t> cycle breeding)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BU/A under flood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333">
                <a:tc>
                  <a:txBody>
                    <a:bodyPr/>
                    <a:lstStyle/>
                    <a:p>
                      <a:r>
                        <a:rPr lang="en-US" sz="2400" b="1" dirty="0"/>
                        <a:t>S15-19625 (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</a:rPr>
                        <a:t>S11-25108 </a:t>
                      </a:r>
                      <a:r>
                        <a:rPr lang="en-US" sz="2400" b="1" dirty="0"/>
                        <a:t>x S05-11482)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37.1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333">
                <a:tc>
                  <a:txBody>
                    <a:bodyPr/>
                    <a:lstStyle/>
                    <a:p>
                      <a:r>
                        <a:rPr lang="en-US" sz="2400" b="1" dirty="0"/>
                        <a:t>S15-19719</a:t>
                      </a:r>
                      <a:r>
                        <a:rPr lang="en-US" sz="2400" b="1" baseline="0" dirty="0"/>
                        <a:t> (S11-25108 x S05-11482)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333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Asgrow</a:t>
                      </a:r>
                      <a:r>
                        <a:rPr lang="en-US" sz="2400" b="1" dirty="0"/>
                        <a:t> check AG4835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6758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53946" y="2314832"/>
            <a:ext cx="1352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9394" y="4311934"/>
            <a:ext cx="2296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NON-FLOOD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886" y="5859161"/>
            <a:ext cx="1381970" cy="87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98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8" y="0"/>
            <a:ext cx="10244667" cy="6858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843" y="5836695"/>
            <a:ext cx="1456110" cy="926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481" y="1843905"/>
            <a:ext cx="2334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FLOOD</a:t>
            </a:r>
          </a:p>
        </p:txBody>
      </p:sp>
    </p:spTree>
    <p:extLst>
      <p:ext uri="{BB962C8B-B14F-4D97-AF65-F5344CB8AC3E}">
        <p14:creationId xmlns:p14="http://schemas.microsoft.com/office/powerpoint/2010/main" val="30754585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2"/>
          <a:stretch/>
        </p:blipFill>
        <p:spPr>
          <a:xfrm>
            <a:off x="1031329" y="313825"/>
            <a:ext cx="10244667" cy="60424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035114" y="3199827"/>
            <a:ext cx="4121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~3 WEEKS POST FLOOD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06" y="5496807"/>
            <a:ext cx="1225450" cy="7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301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1608882" y="1030147"/>
          <a:ext cx="8715736" cy="4988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04230" y="307910"/>
            <a:ext cx="4125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 Flood/Non-flood Trial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519" y="6018835"/>
            <a:ext cx="1320481" cy="8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26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99153"/>
            <a:ext cx="12065540" cy="8826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MG 4 Flood Tolerant Breeding Lines Identified in 2018 Test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842353"/>
              </p:ext>
            </p:extLst>
          </p:nvPr>
        </p:nvGraphicFramePr>
        <p:xfrm>
          <a:off x="1264920" y="1282668"/>
          <a:ext cx="9574396" cy="4735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5540">
                  <a:extLst>
                    <a:ext uri="{9D8B030D-6E8A-4147-A177-3AD203B41FA5}">
                      <a16:colId xmlns:a16="http://schemas.microsoft.com/office/drawing/2014/main" val="3606058034"/>
                    </a:ext>
                  </a:extLst>
                </a:gridCol>
                <a:gridCol w="1135380">
                  <a:extLst>
                    <a:ext uri="{9D8B030D-6E8A-4147-A177-3AD203B41FA5}">
                      <a16:colId xmlns:a16="http://schemas.microsoft.com/office/drawing/2014/main" val="1562906890"/>
                    </a:ext>
                  </a:extLst>
                </a:gridCol>
                <a:gridCol w="1886517">
                  <a:extLst>
                    <a:ext uri="{9D8B030D-6E8A-4147-A177-3AD203B41FA5}">
                      <a16:colId xmlns:a16="http://schemas.microsoft.com/office/drawing/2014/main" val="120769883"/>
                    </a:ext>
                  </a:extLst>
                </a:gridCol>
                <a:gridCol w="1996097">
                  <a:extLst>
                    <a:ext uri="{9D8B030D-6E8A-4147-A177-3AD203B41FA5}">
                      <a16:colId xmlns:a16="http://schemas.microsoft.com/office/drawing/2014/main" val="390825680"/>
                    </a:ext>
                  </a:extLst>
                </a:gridCol>
                <a:gridCol w="2140862">
                  <a:extLst>
                    <a:ext uri="{9D8B030D-6E8A-4147-A177-3AD203B41FA5}">
                      <a16:colId xmlns:a16="http://schemas.microsoft.com/office/drawing/2014/main" val="1772767635"/>
                    </a:ext>
                  </a:extLst>
                </a:gridCol>
              </a:tblGrid>
              <a:tr h="634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Name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FTS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Non-Flooded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Yield (Bu/ac)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PRR</a:t>
                      </a: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Released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378958"/>
                  </a:ext>
                </a:extLst>
              </a:tr>
              <a:tr h="4117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S14-9051R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52.2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Field tolerant</a:t>
                      </a: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156547"/>
                  </a:ext>
                </a:extLst>
              </a:tr>
              <a:tr h="403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S13-10590C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48.1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Field tolerant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  2019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371755"/>
                  </a:ext>
                </a:extLst>
              </a:tr>
              <a:tr h="403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S13-10592C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2.3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47.1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Field tolerant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  2019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818775"/>
                  </a:ext>
                </a:extLst>
              </a:tr>
              <a:tr h="403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S14-15146R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48.3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Field tolerant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  2017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212973"/>
                  </a:ext>
                </a:extLst>
              </a:tr>
              <a:tr h="403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S16-11644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2.3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50.8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154523"/>
                  </a:ext>
                </a:extLst>
              </a:tr>
              <a:tr h="403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27850"/>
                  </a:ext>
                </a:extLst>
              </a:tr>
              <a:tr h="4577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S99-2281 (Sus Ck)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3.7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46.7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090537"/>
                  </a:ext>
                </a:extLst>
              </a:tr>
              <a:tr h="403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AG4835 (Ck)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4.0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43.6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469433"/>
                  </a:ext>
                </a:extLst>
              </a:tr>
              <a:tr h="403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AG 5335 (Ck)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3.7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49.9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490132"/>
                  </a:ext>
                </a:extLst>
              </a:tr>
              <a:tr h="403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AG 51X8 (Ck)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4.7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48.4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11349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865413" y="6174718"/>
            <a:ext cx="8505407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Flooded expt. was not harvested due to excessive rain and muddy field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783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8674"/>
            <a:ext cx="12191999" cy="10144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MG 5 Flood Tolerant Breeding Lines Identified in 2018 Test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558674"/>
              </p:ext>
            </p:extLst>
          </p:nvPr>
        </p:nvGraphicFramePr>
        <p:xfrm>
          <a:off x="957924" y="1430767"/>
          <a:ext cx="10240787" cy="42188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2496">
                  <a:extLst>
                    <a:ext uri="{9D8B030D-6E8A-4147-A177-3AD203B41FA5}">
                      <a16:colId xmlns:a16="http://schemas.microsoft.com/office/drawing/2014/main" val="15655993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3662565538"/>
                    </a:ext>
                  </a:extLst>
                </a:gridCol>
                <a:gridCol w="3314663">
                  <a:extLst>
                    <a:ext uri="{9D8B030D-6E8A-4147-A177-3AD203B41FA5}">
                      <a16:colId xmlns:a16="http://schemas.microsoft.com/office/drawing/2014/main" val="2488092577"/>
                    </a:ext>
                  </a:extLst>
                </a:gridCol>
                <a:gridCol w="1716733">
                  <a:extLst>
                    <a:ext uri="{9D8B030D-6E8A-4147-A177-3AD203B41FA5}">
                      <a16:colId xmlns:a16="http://schemas.microsoft.com/office/drawing/2014/main" val="3588829601"/>
                    </a:ext>
                  </a:extLst>
                </a:gridCol>
                <a:gridCol w="1465775">
                  <a:extLst>
                    <a:ext uri="{9D8B030D-6E8A-4147-A177-3AD203B41FA5}">
                      <a16:colId xmlns:a16="http://schemas.microsoft.com/office/drawing/2014/main" val="3235650767"/>
                    </a:ext>
                  </a:extLst>
                </a:gridCol>
              </a:tblGrid>
              <a:tr h="6610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Name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FTS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Non-flooded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yield (Bu/ac)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PRR</a:t>
                      </a: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Released</a:t>
                      </a: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276435"/>
                  </a:ext>
                </a:extLst>
              </a:tr>
              <a:tr h="5083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S14-16306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38.9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051449"/>
                  </a:ext>
                </a:extLst>
              </a:tr>
              <a:tr h="5083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S14-16267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40.0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16431"/>
                  </a:ext>
                </a:extLst>
              </a:tr>
              <a:tr h="5074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S11-20124C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48.5    (</a:t>
                      </a:r>
                      <a:r>
                        <a:rPr lang="en-US" sz="1800" b="1" dirty="0">
                          <a:effectLst/>
                        </a:rPr>
                        <a:t>Also drought tolerant)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Field</a:t>
                      </a:r>
                      <a:r>
                        <a:rPr lang="en-US" sz="2000" b="1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tolerant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619416"/>
                  </a:ext>
                </a:extLst>
              </a:tr>
              <a:tr h="5083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S12-1362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43.5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997863"/>
                  </a:ext>
                </a:extLst>
              </a:tr>
              <a:tr h="5083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S14-16331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39.3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715922"/>
                  </a:ext>
                </a:extLst>
              </a:tr>
              <a:tr h="5083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S99-2281 (Sus Ck)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4.0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43.7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702191"/>
                  </a:ext>
                </a:extLst>
              </a:tr>
              <a:tr h="5083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AG 51X8 (Ck)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4.7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44.5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88619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53526" y="5913819"/>
            <a:ext cx="1044518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Note: Flooded expt. was not harvested due to excessive rain and muddy field        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4440" y="280851"/>
            <a:ext cx="9570720" cy="113877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 Selections from AYT FT- MG 4		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Based of flood tolerance score (FTS) and yield 		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No. lines tested: 17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480F9F8-C004-46A6-B1BB-62BF60AAD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135325"/>
              </p:ext>
            </p:extLst>
          </p:nvPr>
        </p:nvGraphicFramePr>
        <p:xfrm>
          <a:off x="1234440" y="1600200"/>
          <a:ext cx="9912927" cy="4869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1349">
                  <a:extLst>
                    <a:ext uri="{9D8B030D-6E8A-4147-A177-3AD203B41FA5}">
                      <a16:colId xmlns:a16="http://schemas.microsoft.com/office/drawing/2014/main" val="56006812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092557208"/>
                    </a:ext>
                  </a:extLst>
                </a:gridCol>
                <a:gridCol w="2244436">
                  <a:extLst>
                    <a:ext uri="{9D8B030D-6E8A-4147-A177-3AD203B41FA5}">
                      <a16:colId xmlns:a16="http://schemas.microsoft.com/office/drawing/2014/main" val="3505213513"/>
                    </a:ext>
                  </a:extLst>
                </a:gridCol>
                <a:gridCol w="1970117">
                  <a:extLst>
                    <a:ext uri="{9D8B030D-6E8A-4147-A177-3AD203B41FA5}">
                      <a16:colId xmlns:a16="http://schemas.microsoft.com/office/drawing/2014/main" val="814032238"/>
                    </a:ext>
                  </a:extLst>
                </a:gridCol>
                <a:gridCol w="1936865">
                  <a:extLst>
                    <a:ext uri="{9D8B030D-6E8A-4147-A177-3AD203B41FA5}">
                      <a16:colId xmlns:a16="http://schemas.microsoft.com/office/drawing/2014/main" val="3678148187"/>
                    </a:ext>
                  </a:extLst>
                </a:gridCol>
              </a:tblGrid>
              <a:tr h="918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Name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Flooded Yield (b/a)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Non-Flooded Yld (b/a)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Remarks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900308"/>
                  </a:ext>
                </a:extLst>
              </a:tr>
              <a:tr h="5577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S16-7922C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1.3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26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59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release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922073"/>
                  </a:ext>
                </a:extLst>
              </a:tr>
              <a:tr h="5577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S17-1146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1.0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26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55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184735"/>
                  </a:ext>
                </a:extLst>
              </a:tr>
              <a:tr h="5577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S16-11644C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1.3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23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59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release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23969"/>
                  </a:ext>
                </a:extLst>
              </a:tr>
              <a:tr h="5577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S17-6018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2.3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22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53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454015"/>
                  </a:ext>
                </a:extLst>
              </a:tr>
              <a:tr h="5577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S13-15999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2.3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20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45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357745"/>
                  </a:ext>
                </a:extLst>
              </a:tr>
              <a:tr h="5577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S16-14379C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1.0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19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56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43248"/>
                  </a:ext>
                </a:extLst>
              </a:tr>
              <a:tr h="6044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S99-2281 (Sus Ck)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4.0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46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618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366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5860" y="220980"/>
            <a:ext cx="9391138" cy="12632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Selections from AYT FT-MG 5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Based on FTS and yield	</a:t>
            </a: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No. of Lines tested: 17	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E0F437F-0AC7-4E22-82ED-88492B577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599238"/>
              </p:ext>
            </p:extLst>
          </p:nvPr>
        </p:nvGraphicFramePr>
        <p:xfrm>
          <a:off x="1074420" y="1828800"/>
          <a:ext cx="9570720" cy="4681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3047">
                  <a:extLst>
                    <a:ext uri="{9D8B030D-6E8A-4147-A177-3AD203B41FA5}">
                      <a16:colId xmlns:a16="http://schemas.microsoft.com/office/drawing/2014/main" val="3902963831"/>
                    </a:ext>
                  </a:extLst>
                </a:gridCol>
                <a:gridCol w="1411232">
                  <a:extLst>
                    <a:ext uri="{9D8B030D-6E8A-4147-A177-3AD203B41FA5}">
                      <a16:colId xmlns:a16="http://schemas.microsoft.com/office/drawing/2014/main" val="2223639903"/>
                    </a:ext>
                  </a:extLst>
                </a:gridCol>
                <a:gridCol w="1757626">
                  <a:extLst>
                    <a:ext uri="{9D8B030D-6E8A-4147-A177-3AD203B41FA5}">
                      <a16:colId xmlns:a16="http://schemas.microsoft.com/office/drawing/2014/main" val="3074550603"/>
                    </a:ext>
                  </a:extLst>
                </a:gridCol>
                <a:gridCol w="1911578">
                  <a:extLst>
                    <a:ext uri="{9D8B030D-6E8A-4147-A177-3AD203B41FA5}">
                      <a16:colId xmlns:a16="http://schemas.microsoft.com/office/drawing/2014/main" val="3314830306"/>
                    </a:ext>
                  </a:extLst>
                </a:gridCol>
                <a:gridCol w="1937237">
                  <a:extLst>
                    <a:ext uri="{9D8B030D-6E8A-4147-A177-3AD203B41FA5}">
                      <a16:colId xmlns:a16="http://schemas.microsoft.com/office/drawing/2014/main" val="26083125"/>
                    </a:ext>
                  </a:extLst>
                </a:gridCol>
              </a:tblGrid>
              <a:tr h="6781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Name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Flooded Yld (b/a)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Non-flooded Yld (b/a)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Remarks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640170"/>
                  </a:ext>
                </a:extLst>
              </a:tr>
              <a:tr h="5767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S16-3739RY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1.0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26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63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2019 UT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233892"/>
                  </a:ext>
                </a:extLst>
              </a:tr>
              <a:tr h="5767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S12-1362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1.3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25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61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125706"/>
                  </a:ext>
                </a:extLst>
              </a:tr>
              <a:tr h="5767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S17-5786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1.7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24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61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830928"/>
                  </a:ext>
                </a:extLst>
              </a:tr>
              <a:tr h="5767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S16-15170C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1.3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23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71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2019 UT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201087"/>
                  </a:ext>
                </a:extLst>
              </a:tr>
              <a:tr h="5767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S16-15809C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2.3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24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63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453818"/>
                  </a:ext>
                </a:extLst>
              </a:tr>
              <a:tr h="5767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S16-3747R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2.0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22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64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796101"/>
                  </a:ext>
                </a:extLst>
              </a:tr>
              <a:tr h="5429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S99-2281 (Sus. Ck)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4.0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52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51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904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SU_Maroon&amp;Grey">
  <a:themeElements>
    <a:clrScheme name="Custom 1">
      <a:dk1>
        <a:sysClr val="windowText" lastClr="000000"/>
      </a:dk1>
      <a:lt1>
        <a:sysClr val="window" lastClr="FFFFFF"/>
      </a:lt1>
      <a:dk2>
        <a:srgbClr val="5E091A"/>
      </a:dk2>
      <a:lt2>
        <a:srgbClr val="E2E4DB"/>
      </a:lt2>
      <a:accent1>
        <a:srgbClr val="5E091A"/>
      </a:accent1>
      <a:accent2>
        <a:srgbClr val="410611"/>
      </a:accent2>
      <a:accent3>
        <a:srgbClr val="545651"/>
      </a:accent3>
      <a:accent4>
        <a:srgbClr val="848780"/>
      </a:accent4>
      <a:accent5>
        <a:srgbClr val="B9BDB3"/>
      </a:accent5>
      <a:accent6>
        <a:srgbClr val="890C25"/>
      </a:accent6>
      <a:hlink>
        <a:srgbClr val="890C25"/>
      </a:hlink>
      <a:folHlink>
        <a:srgbClr val="890C25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3324</Words>
  <Application>Microsoft Office PowerPoint</Application>
  <PresentationFormat>Widescreen</PresentationFormat>
  <Paragraphs>1275</Paragraphs>
  <Slides>53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SimSun</vt:lpstr>
      <vt:lpstr>Arial</vt:lpstr>
      <vt:lpstr>Calibri</vt:lpstr>
      <vt:lpstr>Calibri Light</vt:lpstr>
      <vt:lpstr>Century Gothic</vt:lpstr>
      <vt:lpstr>Palatino Linotype</vt:lpstr>
      <vt:lpstr>Times New Roman</vt:lpstr>
      <vt:lpstr>Trebuchet MS</vt:lpstr>
      <vt:lpstr>Wingdings</vt:lpstr>
      <vt:lpstr>Office Theme</vt:lpstr>
      <vt:lpstr>1_Office Theme</vt:lpstr>
      <vt:lpstr>MSU_Maroon&amp;Grey</vt:lpstr>
      <vt:lpstr>2_Office Theme</vt:lpstr>
      <vt:lpstr>Screening Germplasm and Breeding Soybeans for Flood Tolerance </vt:lpstr>
      <vt:lpstr>PowerPoint Presentation</vt:lpstr>
      <vt:lpstr>Visual Symptoms and Rating Scale</vt:lpstr>
      <vt:lpstr>PowerPoint Presentation</vt:lpstr>
      <vt:lpstr>Yield comparison of PI 408105A derived lines vs. check under flooding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Screening Soybean Germplasm and Breeding Soybeans for Flood Tolerance </vt:lpstr>
      <vt:lpstr> 19 MSSB Flood Screening in AR (1 location, Stuttgart)</vt:lpstr>
      <vt:lpstr>2019 Flood Screening Method</vt:lpstr>
      <vt:lpstr> 100 MO and AR High-yielding Lines   (R1 stage, 5 reps, 10-day flooding)</vt:lpstr>
      <vt:lpstr> 45 Commercial Varieties (MG-4)   (R1 stage, 5 reps, 10-day flooding)</vt:lpstr>
      <vt:lpstr> 20 Commercial Varieties (MG-5)   (R1 stage, 5 reps, 10-day flooding)</vt:lpstr>
      <vt:lpstr> 62 AR Historical Varieties/Germplasm (MG-4,5)   (V2 stage, 2 tests, 5 reps, 8-day flooding)</vt:lpstr>
      <vt:lpstr> 36 High-yielding Pre-foundation Lines   (V2 stage, 5 reps, 8-day flooding)</vt:lpstr>
      <vt:lpstr>2019 AR Flood Breeding Overview</vt:lpstr>
      <vt:lpstr> Advanced Line (R16-45) Regional Yield Test  (2019 UP5L Yield Trial and Pre-foundation)  </vt:lpstr>
      <vt:lpstr>288 Preliminary lines Yield Tests  (288 entries, 5 yield trials, 4 locs x 1 rep)  </vt:lpstr>
      <vt:lpstr>2020 Flood Screening and Breeding Plan</vt:lpstr>
      <vt:lpstr>   </vt:lpstr>
      <vt:lpstr>Varieties</vt:lpstr>
      <vt:lpstr> Methods/ Evaluations</vt:lpstr>
      <vt:lpstr>PowerPoint Presentation</vt:lpstr>
      <vt:lpstr>PowerPoint Presentation</vt:lpstr>
      <vt:lpstr>MG IV Early-EXTEND </vt:lpstr>
      <vt:lpstr>MG IV RR and ENLIST </vt:lpstr>
      <vt:lpstr>MG IV LibertyLink   </vt:lpstr>
      <vt:lpstr>MG V RR and ENLIST </vt:lpstr>
      <vt:lpstr>Summary </vt:lpstr>
      <vt:lpstr>Contact Info: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Missouri-Columbia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Screening Germplasm and Breeding Soybeans for Flood Tolerance</dc:title>
  <dc:creator>Ali, Md Liakat</dc:creator>
  <cp:lastModifiedBy>Chen, Pengyin</cp:lastModifiedBy>
  <cp:revision>195</cp:revision>
  <cp:lastPrinted>2020-01-15T18:12:01Z</cp:lastPrinted>
  <dcterms:created xsi:type="dcterms:W3CDTF">2019-01-21T19:27:56Z</dcterms:created>
  <dcterms:modified xsi:type="dcterms:W3CDTF">2020-01-29T16:11:19Z</dcterms:modified>
</cp:coreProperties>
</file>