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8" r:id="rId10"/>
    <p:sldId id="263" r:id="rId11"/>
    <p:sldId id="271" r:id="rId12"/>
    <p:sldId id="264" r:id="rId13"/>
    <p:sldId id="265" r:id="rId14"/>
    <p:sldId id="273" r:id="rId15"/>
    <p:sldId id="272" r:id="rId16"/>
    <p:sldId id="274" r:id="rId17"/>
    <p:sldId id="275" r:id="rId18"/>
    <p:sldId id="276" r:id="rId19"/>
    <p:sldId id="277" r:id="rId20"/>
    <p:sldId id="282" r:id="rId21"/>
    <p:sldId id="268" r:id="rId22"/>
    <p:sldId id="267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BE7F-C429-4943-88C0-3EAD0CA6ABEF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6BF7D-D0C9-4D49-862F-1963965BA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gribusiness.uark.edu/decision-support-software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79" y="5943600"/>
            <a:ext cx="3157154" cy="60331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8229600" cy="5181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algn="ctr" eaLnBrk="1" hangingPunct="1">
              <a:spcBef>
                <a:spcPct val="20000"/>
              </a:spcBef>
              <a:defRPr/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342900"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What</a:t>
            </a:r>
            <a:r>
              <a:rPr lang="en-US" sz="2000" b="1" baseline="0" dirty="0" smtClean="0">
                <a:solidFill>
                  <a:srgbClr val="000000"/>
                </a:solidFill>
                <a:latin typeface="Arial" charset="0"/>
              </a:rPr>
              <a:t> Maturity Group to Plant - When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and Where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marL="342900"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Larry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Purcell, Michael Popp, and Montserrat Salmeron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(lpurcell@uark.edu)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MSSB Meeting</a:t>
            </a:r>
            <a:endParaRPr lang="en-US" sz="20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000" b="1" baseline="0" dirty="0" smtClean="0">
                <a:solidFill>
                  <a:srgbClr val="000000"/>
                </a:solidFill>
                <a:latin typeface="Arial" charset="0"/>
              </a:rPr>
              <a:t>January </a:t>
            </a:r>
            <a:r>
              <a:rPr lang="en-US" sz="2000" b="1" baseline="0" dirty="0" smtClean="0">
                <a:solidFill>
                  <a:srgbClr val="000000"/>
                </a:solidFill>
                <a:latin typeface="Arial" charset="0"/>
              </a:rPr>
              <a:t>12, </a:t>
            </a:r>
            <a:r>
              <a:rPr lang="en-US" sz="2000" b="1" baseline="0" dirty="0" smtClean="0">
                <a:solidFill>
                  <a:srgbClr val="000000"/>
                </a:solidFill>
                <a:latin typeface="Arial" charset="0"/>
              </a:rPr>
              <a:t>2016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000" b="1" baseline="0" dirty="0" smtClean="0">
                <a:solidFill>
                  <a:srgbClr val="000000"/>
                </a:solidFill>
                <a:latin typeface="Arial" charset="0"/>
              </a:rPr>
              <a:t>Memphis,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TN</a:t>
            </a:r>
            <a:endParaRPr lang="en-US" sz="20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0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2447041"/>
            <a:ext cx="2696067" cy="19812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usb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47041"/>
            <a:ext cx="3196822" cy="196391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000" t="6667" r="27500" b="5556"/>
          <a:stretch>
            <a:fillRect/>
          </a:stretch>
        </p:blipFill>
        <p:spPr bwMode="auto">
          <a:xfrm>
            <a:off x="533400" y="228600"/>
            <a:ext cx="5181600" cy="6019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43600" y="609600"/>
            <a:ext cx="3200400" cy="369331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Planting date x MG management guide by state.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Guide for Arkansas available at MidSouth Soybean Board’s and Arkansas Soybean Board’s websites.</a:t>
            </a:r>
          </a:p>
          <a:p>
            <a:pPr>
              <a:buFont typeface="Arial" charset="0"/>
              <a:buChar char="•"/>
            </a:pPr>
            <a:endParaRPr lang="en-US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Other states available soon.</a:t>
            </a:r>
          </a:p>
          <a:p>
            <a:pPr>
              <a:buFont typeface="Arial" charset="0"/>
              <a:buChar char="•"/>
            </a:pPr>
            <a:endParaRPr lang="en-US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Limited number of hardcopies available in back.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13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00155" y="1767006"/>
            <a:ext cx="4343690" cy="332398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Project description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Yield results 2012 – 2014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Economics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Modeling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Decision-support tool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33700" y="9144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Outline</a:t>
            </a:r>
            <a:endParaRPr lang="en-US" altLang="en-US" sz="2800" b="1" dirty="0">
              <a:latin typeface="Arial" charset="0"/>
            </a:endParaRPr>
          </a:p>
        </p:txBody>
      </p:sp>
      <p:pic>
        <p:nvPicPr>
          <p:cNvPr id="5" name="Picture 7" descr="UA_Div-R&amp;E-hor-2c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143497"/>
            <a:ext cx="2792412" cy="5621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342900" y="533400"/>
            <a:ext cx="8458200" cy="138499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Identify PD x MG combinations that reduce production risks as opposed to planting only the profit-maximizing PD x MG selection.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81" y="2819400"/>
            <a:ext cx="8199437" cy="3048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6300" y="228600"/>
            <a:ext cx="73914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Expected returns vs. return ris</a:t>
            </a:r>
            <a:r>
              <a:rPr lang="en-US" alt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 at </a:t>
            </a:r>
            <a:r>
              <a:rPr lang="en-US" altLang="en-US" sz="28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Rohwer</a:t>
            </a:r>
            <a:r>
              <a:rPr lang="en-US" alt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AR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1200" y="1447800"/>
            <a:ext cx="3200400" cy="313932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Highest expected returns for MG 4 at first planting date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Greatest risk also for MG 4 at first planting date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By combining different MGs and planting dates, risk can be greatly decreased while returns are only slightly decreased</a:t>
            </a:r>
            <a:endParaRPr lang="en-US" dirty="0">
              <a:latin typeface="Arial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386404" cy="5448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6400800"/>
            <a:ext cx="5802679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Arial" charset="0"/>
              </a:rPr>
              <a:t>Weeks, Popp, Purcell et al. 2016. Field Crops Res. (in review)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493" y="858286"/>
            <a:ext cx="7085013" cy="51414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90800" y="1219200"/>
            <a:ext cx="163217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MG 4, PD1, 100%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762000"/>
            <a:ext cx="1696298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MG 3, PD1, 21%</a:t>
            </a:r>
          </a:p>
          <a:p>
            <a:r>
              <a:rPr lang="en-US" sz="1600" dirty="0" smtClean="0"/>
              <a:t>MG 4, PD1, 39%</a:t>
            </a:r>
          </a:p>
          <a:p>
            <a:r>
              <a:rPr lang="en-US" sz="1600" dirty="0" smtClean="0"/>
              <a:t>MG 5, PD1, 12%</a:t>
            </a:r>
          </a:p>
          <a:p>
            <a:r>
              <a:rPr lang="en-US" sz="1600" dirty="0" smtClean="0"/>
              <a:t>MG 3, PD2, 7%</a:t>
            </a:r>
          </a:p>
          <a:p>
            <a:r>
              <a:rPr lang="en-US" sz="1600" dirty="0" smtClean="0"/>
              <a:t>MG 4, PD2, 21%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31072" y="2590800"/>
            <a:ext cx="4329455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Returns: 	16% decrease</a:t>
            </a:r>
          </a:p>
          <a:p>
            <a:r>
              <a:rPr lang="en-US" sz="3200" dirty="0" smtClean="0"/>
              <a:t>Risk: 		41% decrease</a:t>
            </a:r>
            <a:endParaRPr lang="en-US" sz="3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76300" y="76200"/>
            <a:ext cx="73914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Expected returns vs. return ris</a:t>
            </a:r>
            <a:r>
              <a:rPr lang="en-US" alt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 at </a:t>
            </a:r>
            <a:r>
              <a:rPr lang="en-US" altLang="en-US" sz="28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Rohwer</a:t>
            </a:r>
            <a:r>
              <a:rPr lang="en-US" alt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AR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13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00155" y="1767006"/>
            <a:ext cx="4343690" cy="332398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Project description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Yield results 2012 – 2014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Economics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Modeling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Decision-support tool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33700" y="9144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Outline</a:t>
            </a:r>
            <a:endParaRPr lang="en-US" altLang="en-US" sz="2800" b="1" dirty="0">
              <a:latin typeface="Arial" charset="0"/>
            </a:endParaRPr>
          </a:p>
        </p:txBody>
      </p:sp>
      <p:pic>
        <p:nvPicPr>
          <p:cNvPr id="5" name="Picture 7" descr="UA_Div-R&amp;E-hor-2c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143497"/>
            <a:ext cx="2792412" cy="5621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3810000" cy="452431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 a crop model?</a:t>
            </a:r>
          </a:p>
          <a:p>
            <a:pPr algn="ctr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Predicts crop growth for each day throughout season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Uses daily weather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Uses soil characteristics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Predicts yield, development stages based upon crop characteristics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Once calibrated, models can predict responses to different ‘what ifs’…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52400"/>
            <a:ext cx="3124200" cy="93725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1351508"/>
            <a:ext cx="4114800" cy="415498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approach:</a:t>
            </a:r>
          </a:p>
          <a:p>
            <a:pPr algn="ctr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Calibrate CropGro model using data from all locations for 2012 and 2013 (4480 observations)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Compare predicted vs observed results using independent data from 2014 (2368 observations)</a:t>
            </a:r>
          </a:p>
          <a:p>
            <a:endParaRPr lang="en-US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33800" y="152400"/>
            <a:ext cx="5181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Decision Support System for </a:t>
            </a:r>
            <a:r>
              <a:rPr lang="en-US" altLang="en-US" sz="2800" b="1" dirty="0" err="1" smtClean="0">
                <a:latin typeface="Arial" charset="0"/>
              </a:rPr>
              <a:t>Agrotechnology</a:t>
            </a:r>
            <a:r>
              <a:rPr lang="en-US" altLang="en-US" sz="2800" b="1" dirty="0" smtClean="0">
                <a:latin typeface="Arial" charset="0"/>
              </a:rPr>
              <a:t> Transfer</a:t>
            </a:r>
            <a:endParaRPr lang="en-US" alt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pic>
        <p:nvPicPr>
          <p:cNvPr id="3" name="Picture 2" descr="Calibration_All_R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657223"/>
            <a:ext cx="4191000" cy="321957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Picture 3" descr="Evaluation_All_R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640553"/>
            <a:ext cx="4464050" cy="323624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81200" y="304800"/>
            <a:ext cx="5181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Model Prediction for R1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66800" y="1143000"/>
            <a:ext cx="28194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smtClean="0">
                <a:latin typeface="Arial" charset="0"/>
              </a:rPr>
              <a:t>Calibration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0" y="1143000"/>
            <a:ext cx="28194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smtClean="0">
                <a:latin typeface="Arial" charset="0"/>
              </a:rPr>
              <a:t>Evaluation</a:t>
            </a:r>
            <a:endParaRPr lang="en-US" altLang="en-US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pic>
        <p:nvPicPr>
          <p:cNvPr id="3" name="Picture 2" descr="Calibration_All_R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807251"/>
            <a:ext cx="4324350" cy="324349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Picture 3" descr="Evaluation_All_R7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1803400"/>
            <a:ext cx="4334620" cy="32512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81200" y="304800"/>
            <a:ext cx="5181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Model Prediction for R7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66800" y="1219200"/>
            <a:ext cx="28194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smtClean="0">
                <a:latin typeface="Arial" charset="0"/>
              </a:rPr>
              <a:t>Calibration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8194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smtClean="0">
                <a:latin typeface="Arial" charset="0"/>
              </a:rPr>
              <a:t>Evaluation</a:t>
            </a:r>
            <a:endParaRPr lang="en-US" altLang="en-US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pic>
        <p:nvPicPr>
          <p:cNvPr id="3" name="Picture 2" descr="Calibration_all_Yiel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771532"/>
            <a:ext cx="4267200" cy="325766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Picture 3" descr="Evaluation_All_Yiel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1771531"/>
            <a:ext cx="4267200" cy="325766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81200" y="304800"/>
            <a:ext cx="5181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Model Prediction for Yield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66800" y="1219200"/>
            <a:ext cx="28194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smtClean="0">
                <a:latin typeface="Arial" charset="0"/>
              </a:rPr>
              <a:t>Calibration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8194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smtClean="0">
                <a:latin typeface="Arial" charset="0"/>
              </a:rPr>
              <a:t>Evaluation</a:t>
            </a:r>
            <a:endParaRPr lang="en-US" altLang="en-US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13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00155" y="1905000"/>
            <a:ext cx="4343690" cy="332398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Project description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Yield results 2012 – 2014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Economics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Modeling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Decision-support tool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33700" y="9144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Outline</a:t>
            </a:r>
            <a:endParaRPr lang="en-US" altLang="en-US" sz="2800" b="1" dirty="0">
              <a:latin typeface="Arial" charset="0"/>
            </a:endParaRPr>
          </a:p>
        </p:txBody>
      </p:sp>
      <p:pic>
        <p:nvPicPr>
          <p:cNvPr id="5" name="Picture 7" descr="UA_Div-R&amp;E-hor-2c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143497"/>
            <a:ext cx="2792412" cy="5621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13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00155" y="1767006"/>
            <a:ext cx="4343690" cy="332398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Project description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Yield results 2012 – 2014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Economics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Modeling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Decision-support tool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33700" y="9144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Outline</a:t>
            </a:r>
            <a:endParaRPr lang="en-US" altLang="en-US" sz="2800" b="1" dirty="0">
              <a:latin typeface="Arial" charset="0"/>
            </a:endParaRPr>
          </a:p>
        </p:txBody>
      </p:sp>
      <p:pic>
        <p:nvPicPr>
          <p:cNvPr id="5" name="Picture 7" descr="UA_Div-R&amp;E-hor-2c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143497"/>
            <a:ext cx="2792412" cy="5621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5800" y="457200"/>
            <a:ext cx="5105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Decision Support Tool Development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1752600"/>
            <a:ext cx="6629400" cy="415498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Collect daily weather data from 30 years from 11 locations in the MidSouth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Run model simulations for: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MGs 3 through 6 in half-MG intervals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weekly planting dates from Mar 15 to June 30 (16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30 years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11 sites between 29 and 39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total of 73,920 simulations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Create interface in Excel that allows user to make comparisons among these 73,920 predictions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457200"/>
            <a:ext cx="2667000" cy="9144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457200" y="3105835"/>
            <a:ext cx="815340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http://agribusiness.uark.edu/decision-support-software.php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Link available to this site from MSSB’s and ASPB’s websites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457200"/>
            <a:ext cx="2667000" cy="9144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5800" y="457200"/>
            <a:ext cx="5105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SOYMAP is available online for downloading</a:t>
            </a:r>
            <a:endParaRPr lang="en-US" alt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758" y="1139421"/>
            <a:ext cx="3132682" cy="393954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3-year study (2012-14)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10 locations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Irrigated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4 planting dates (PD)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MG </a:t>
            </a:r>
            <a:r>
              <a:rPr lang="en-US" sz="2000" b="1" dirty="0"/>
              <a:t>3 to </a:t>
            </a:r>
            <a:r>
              <a:rPr lang="en-US" sz="2000" b="1" dirty="0" smtClean="0"/>
              <a:t>6 soybeans     </a:t>
            </a:r>
            <a:r>
              <a:rPr lang="en-US" sz="2000" dirty="0" smtClean="0"/>
              <a:t>(16 cultivars)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     ( &gt; 6000 plots)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086600" y="1143000"/>
            <a:ext cx="1905001" cy="293926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❶ </a:t>
            </a:r>
            <a:r>
              <a:rPr lang="en-US" sz="1400" b="1" dirty="0" smtClean="0"/>
              <a:t> Columbia, MO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❷</a:t>
            </a:r>
            <a:r>
              <a:rPr lang="en-US" sz="1400" dirty="0" smtClean="0"/>
              <a:t>  </a:t>
            </a:r>
            <a:r>
              <a:rPr lang="en-US" sz="1400" b="1" dirty="0" smtClean="0"/>
              <a:t>Portageville, MO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❸</a:t>
            </a:r>
            <a:r>
              <a:rPr lang="en-US" sz="1400" dirty="0" smtClean="0"/>
              <a:t>  </a:t>
            </a:r>
            <a:r>
              <a:rPr lang="en-US" sz="1400" b="1" dirty="0" smtClean="0"/>
              <a:t>Fayetteville, AR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❹</a:t>
            </a:r>
            <a:r>
              <a:rPr lang="en-US" sz="1400" dirty="0" smtClean="0"/>
              <a:t>  </a:t>
            </a:r>
            <a:r>
              <a:rPr lang="en-US" sz="1400" b="1" dirty="0" smtClean="0"/>
              <a:t>Keiser, AR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❺</a:t>
            </a:r>
            <a:r>
              <a:rPr lang="en-US" sz="1400" b="1" dirty="0" smtClean="0"/>
              <a:t>  Milan, TN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❻</a:t>
            </a:r>
            <a:r>
              <a:rPr lang="en-US" sz="1400" b="1" dirty="0" smtClean="0"/>
              <a:t>  Verona, MS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❼</a:t>
            </a:r>
            <a:r>
              <a:rPr lang="en-US" sz="1400" dirty="0" smtClean="0"/>
              <a:t>  </a:t>
            </a:r>
            <a:r>
              <a:rPr lang="en-US" sz="1400" b="1" dirty="0" err="1" smtClean="0"/>
              <a:t>Rohwer</a:t>
            </a:r>
            <a:r>
              <a:rPr lang="en-US" sz="1400" b="1" dirty="0" smtClean="0"/>
              <a:t>, AR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❽</a:t>
            </a:r>
            <a:r>
              <a:rPr lang="en-US" sz="1400" b="1" dirty="0" smtClean="0"/>
              <a:t> Stoneville, MS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❾</a:t>
            </a:r>
            <a:r>
              <a:rPr lang="en-US" sz="1400" b="1" dirty="0" smtClean="0"/>
              <a:t> St. Joseph, LA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❿</a:t>
            </a:r>
            <a:r>
              <a:rPr lang="en-US" sz="1400" dirty="0" smtClean="0"/>
              <a:t> </a:t>
            </a:r>
            <a:r>
              <a:rPr lang="en-US" sz="1400" b="1" dirty="0" smtClean="0"/>
              <a:t>College Station, TX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143000"/>
            <a:ext cx="3265419" cy="303313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29000" y="4648200"/>
            <a:ext cx="5486400" cy="116955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Participants: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❶ </a:t>
            </a:r>
            <a:r>
              <a:rPr lang="en-US" sz="1400" dirty="0" smtClean="0"/>
              <a:t>Felix Fritschi, Bill Wiebold;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❷</a:t>
            </a:r>
            <a:r>
              <a:rPr lang="en-US" sz="1400" dirty="0" smtClean="0"/>
              <a:t> Earl Vories, Grover Shannon;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❸ </a:t>
            </a:r>
            <a:r>
              <a:rPr lang="en-US" sz="1400" dirty="0" smtClean="0"/>
              <a:t>Larry Purcell, Montse Salmeron, Ed Gbur;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❹ </a:t>
            </a:r>
            <a:r>
              <a:rPr lang="en-US" sz="1400" dirty="0" smtClean="0"/>
              <a:t>Fred Bourland;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❺ </a:t>
            </a:r>
            <a:r>
              <a:rPr lang="en-US" sz="1400" dirty="0" smtClean="0"/>
              <a:t>David Verbree, Angela McClure;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❻ </a:t>
            </a:r>
            <a:r>
              <a:rPr lang="en-US" sz="1400" dirty="0" smtClean="0"/>
              <a:t>Normie Buehring;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❼ </a:t>
            </a:r>
            <a:r>
              <a:rPr lang="en-US" sz="1400" dirty="0" smtClean="0"/>
              <a:t>Larry Earnest;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❽</a:t>
            </a:r>
            <a:r>
              <a:rPr lang="en-US" sz="1400" dirty="0" smtClean="0"/>
              <a:t> Bobby Golden;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❾ </a:t>
            </a:r>
            <a:r>
              <a:rPr lang="en-US" sz="1400" dirty="0" smtClean="0"/>
              <a:t>Josh Lofton;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❿ </a:t>
            </a:r>
            <a:r>
              <a:rPr lang="en-US" sz="1400" dirty="0" smtClean="0"/>
              <a:t>Travis Miller, Clark Neely, Daniel Hathcoat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52650" y="228600"/>
            <a:ext cx="48387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 smtClean="0">
                <a:latin typeface="Arial" charset="0"/>
              </a:rPr>
              <a:t>Project Description</a:t>
            </a:r>
            <a:endParaRPr lang="en-US" altLang="en-US" sz="2800" dirty="0">
              <a:latin typeface="Arial" charset="0"/>
            </a:endParaRPr>
          </a:p>
        </p:txBody>
      </p:sp>
      <p:pic>
        <p:nvPicPr>
          <p:cNvPr id="7" name="Picture 6" descr="C:\UAR\Presentations\UA-color-left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04900" y="1447800"/>
            <a:ext cx="6934200" cy="34778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Yield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 Seed quality (AA, germ, grade, oil/protein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Developmental stages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 Stand counts, plant height, node </a:t>
            </a:r>
            <a:r>
              <a:rPr lang="en-US" sz="2400" dirty="0" smtClean="0">
                <a:latin typeface="Calibri" pitchFamily="34" charset="0"/>
              </a:rPr>
              <a:t>number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 Lodging, shattering, green </a:t>
            </a:r>
            <a:r>
              <a:rPr lang="en-US" sz="2400" dirty="0" smtClean="0">
                <a:latin typeface="Calibri" pitchFamily="34" charset="0"/>
              </a:rPr>
              <a:t>stem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700" y="304800"/>
            <a:ext cx="48006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 all locations, we measured:</a:t>
            </a:r>
            <a:endParaRPr lang="en-US" sz="2800" b="1" dirty="0"/>
          </a:p>
        </p:txBody>
      </p:sp>
      <p:pic>
        <p:nvPicPr>
          <p:cNvPr id="4" name="Picture 3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5" name="Oval 4"/>
          <p:cNvSpPr/>
          <p:nvPr/>
        </p:nvSpPr>
        <p:spPr>
          <a:xfrm>
            <a:off x="1371600" y="14478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600" y="2895600"/>
            <a:ext cx="3048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13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72455" y="1905000"/>
            <a:ext cx="4399089" cy="332398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Project description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Yield results 2012 – 2014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Economics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Modeling</a:t>
            </a:r>
          </a:p>
          <a:p>
            <a:pPr marL="514350" indent="-514350">
              <a:lnSpc>
                <a:spcPct val="150000"/>
              </a:lnSpc>
              <a:buClr>
                <a:schemeClr val="tx2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sz="2800" dirty="0" smtClean="0"/>
              <a:t>Decision-support tool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33700" y="9144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Outline</a:t>
            </a:r>
            <a:endParaRPr lang="en-US" altLang="en-US" sz="2800" b="1" dirty="0">
              <a:latin typeface="Arial" charset="0"/>
            </a:endParaRPr>
          </a:p>
        </p:txBody>
      </p:sp>
      <p:pic>
        <p:nvPicPr>
          <p:cNvPr id="5" name="Picture 7" descr="UA_Div-R&amp;E-hor-2c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143497"/>
            <a:ext cx="2792412" cy="5621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636314" y="5410200"/>
            <a:ext cx="7871372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MG 4 and MG 5 soybeans were the best choices for early plantings.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MG 4 best choices for late plantings, followed by MG 3 soybeans.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6"/>
          <a:stretch>
            <a:fillRect/>
          </a:stretch>
        </p:blipFill>
        <p:spPr bwMode="auto">
          <a:xfrm>
            <a:off x="1560710" y="762000"/>
            <a:ext cx="6022579" cy="4495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76300" y="152400"/>
            <a:ext cx="7391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Average Yield Response Over Locations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6324600"/>
            <a:ext cx="3916329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Arial" charset="0"/>
              </a:rPr>
              <a:t>Salmeron et al. 2014. Agron. J. 106:1893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pic>
        <p:nvPicPr>
          <p:cNvPr id="3" name="Picture 2" descr="Figure 1 - Roh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467" y="838200"/>
            <a:ext cx="6359066" cy="51816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57350" y="152400"/>
            <a:ext cx="58293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Yield Response by Location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6324600"/>
            <a:ext cx="395012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Arial" charset="0"/>
              </a:rPr>
              <a:t>Salmeron et al. 2016. Crop Sci. (in press)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76200" y="1676400"/>
            <a:ext cx="8991600" cy="301621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baseline="0" dirty="0" smtClean="0">
                <a:latin typeface="Times New Roman"/>
              </a:rPr>
              <a:t>		</a:t>
            </a:r>
            <a:endParaRPr lang="pt-BR" sz="1200" baseline="0" dirty="0" smtClean="0">
              <a:latin typeface="Times New Roman"/>
            </a:endParaRPr>
          </a:p>
          <a:p>
            <a:r>
              <a:rPr lang="pt-BR" sz="1600" baseline="0" dirty="0" smtClean="0">
                <a:latin typeface="+mj-lt"/>
              </a:rPr>
              <a:t>			</a:t>
            </a:r>
            <a:r>
              <a:rPr lang="en-US" sz="1600" b="1" baseline="0" dirty="0" smtClean="0">
                <a:latin typeface="+mj-lt"/>
              </a:rPr>
              <a:t> Day of </a:t>
            </a:r>
            <a:endParaRPr lang="pt-BR" sz="1600" baseline="0" dirty="0" smtClean="0">
              <a:latin typeface="+mj-lt"/>
            </a:endParaRPr>
          </a:p>
          <a:p>
            <a:r>
              <a:rPr lang="pt-BR" sz="1600" b="1" u="sng" baseline="0" dirty="0" smtClean="0">
                <a:latin typeface="+mj-lt"/>
              </a:rPr>
              <a:t>Location	MG</a:t>
            </a:r>
            <a:r>
              <a:rPr lang="pt-BR" sz="1600" u="sng" baseline="0" dirty="0" smtClean="0">
                <a:latin typeface="+mj-lt"/>
              </a:rPr>
              <a:t>	</a:t>
            </a:r>
            <a:r>
              <a:rPr lang="en-US" sz="1600" b="1" u="sng" baseline="0" dirty="0" err="1" smtClean="0">
                <a:latin typeface="+mj-lt"/>
              </a:rPr>
              <a:t>RelY</a:t>
            </a:r>
            <a:r>
              <a:rPr lang="en-US" sz="1600" b="1" u="sng" baseline="-25000" dirty="0" err="1" smtClean="0">
                <a:latin typeface="+mj-lt"/>
              </a:rPr>
              <a:t>max</a:t>
            </a:r>
            <a:r>
              <a:rPr lang="en-US" sz="1600" b="1" u="sng" baseline="-25000" dirty="0" smtClean="0">
                <a:latin typeface="+mj-lt"/>
              </a:rPr>
              <a:t>	</a:t>
            </a:r>
            <a:r>
              <a:rPr lang="en-US" sz="1600" b="1" u="sng" baseline="0" dirty="0" smtClean="0">
                <a:latin typeface="+mj-lt"/>
              </a:rPr>
              <a:t> </a:t>
            </a:r>
            <a:r>
              <a:rPr lang="en-US" sz="1600" b="1" u="sng" baseline="0" dirty="0" err="1" smtClean="0">
                <a:latin typeface="+mj-lt"/>
              </a:rPr>
              <a:t>RelY</a:t>
            </a:r>
            <a:r>
              <a:rPr lang="en-US" sz="1600" b="1" u="sng" baseline="-25000" dirty="0" err="1" smtClean="0">
                <a:latin typeface="+mj-lt"/>
              </a:rPr>
              <a:t>max</a:t>
            </a:r>
            <a:r>
              <a:rPr lang="en-US" sz="1600" b="1" u="sng" baseline="-25000" dirty="0" smtClean="0">
                <a:latin typeface="+mj-lt"/>
              </a:rPr>
              <a:t>	</a:t>
            </a:r>
            <a:r>
              <a:rPr lang="en-US" sz="1600" b="1" u="sng" baseline="0" dirty="0" smtClean="0">
                <a:latin typeface="+mj-lt"/>
              </a:rPr>
              <a:t>Apr 1	Apr 15	May 1	May 15	Jun 1	Jun 15</a:t>
            </a:r>
            <a:r>
              <a:rPr lang="en-US" sz="1600" b="1" baseline="0" dirty="0" smtClean="0">
                <a:latin typeface="+mj-lt"/>
              </a:rPr>
              <a:t>	</a:t>
            </a:r>
            <a:endParaRPr lang="pt-BR" sz="1600" baseline="0" dirty="0" smtClean="0">
              <a:latin typeface="+mj-lt"/>
            </a:endParaRPr>
          </a:p>
          <a:p>
            <a:r>
              <a:rPr lang="pt-BR" sz="1600" baseline="0" dirty="0" smtClean="0">
                <a:latin typeface="+mj-lt"/>
              </a:rPr>
              <a:t>Rohwer	3	</a:t>
            </a:r>
            <a:r>
              <a:rPr lang="pt-BR" sz="1600" dirty="0">
                <a:latin typeface="+mj-lt"/>
              </a:rPr>
              <a:t>0.98	11-Apr	0.97 a	0.98 a	0.95 a	0.91 a	0.82 a	0.72 b	</a:t>
            </a:r>
          </a:p>
          <a:p>
            <a:r>
              <a:rPr lang="pt-BR" sz="1600" baseline="0" dirty="0" smtClean="0">
                <a:latin typeface="+mj-lt"/>
              </a:rPr>
              <a:t>	4	</a:t>
            </a:r>
            <a:r>
              <a:rPr lang="pt-BR" sz="1600" dirty="0">
                <a:latin typeface="+mj-lt"/>
              </a:rPr>
              <a:t>1.00	9-Apr	1.00 a	1.00 a	0.98 a	0.94 a	0.87 a	0.78 a	</a:t>
            </a:r>
          </a:p>
          <a:p>
            <a:r>
              <a:rPr lang="pt-BR" sz="1600" baseline="0" dirty="0" smtClean="0">
                <a:latin typeface="+mj-lt"/>
              </a:rPr>
              <a:t>	5	</a:t>
            </a:r>
            <a:r>
              <a:rPr lang="pt-BR" sz="1600" dirty="0">
                <a:latin typeface="+mj-lt"/>
              </a:rPr>
              <a:t>0.97	</a:t>
            </a:r>
            <a:r>
              <a:rPr lang="pt-BR" sz="1600" dirty="0" smtClean="0">
                <a:latin typeface="+mj-lt"/>
              </a:rPr>
              <a:t>30-Mar</a:t>
            </a:r>
            <a:r>
              <a:rPr lang="pt-BR" sz="1600" dirty="0">
                <a:latin typeface="+mj-lt"/>
              </a:rPr>
              <a:t>	0.96 a	0.92 b	0.86 b	0.82 b	0.76 b	0.71 b	</a:t>
            </a:r>
          </a:p>
          <a:p>
            <a:r>
              <a:rPr lang="en-US" sz="1600" baseline="0" dirty="0" smtClean="0">
                <a:latin typeface="+mj-lt"/>
              </a:rPr>
              <a:t>	6	</a:t>
            </a:r>
            <a:r>
              <a:rPr lang="en-US" sz="1600" dirty="0">
                <a:latin typeface="+mj-lt"/>
              </a:rPr>
              <a:t>0.79	-	0.74 b	0.75 c	0.76 c	0.77 c	0.77 b	0.78 a</a:t>
            </a:r>
            <a:r>
              <a:rPr lang="en-US" dirty="0"/>
              <a:t>	</a:t>
            </a:r>
            <a:endParaRPr lang="en-US" sz="2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6324600"/>
            <a:ext cx="395012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Arial" charset="0"/>
              </a:rPr>
              <a:t>Salmeron et al. 2016. Crop Sci. (in press)</a:t>
            </a:r>
            <a:endParaRPr lang="en-US" dirty="0">
              <a:latin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57350" y="152400"/>
            <a:ext cx="58293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Yield Response by Location</a:t>
            </a:r>
            <a:endParaRPr lang="en-US" alt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AR\Presentations\UA-color-left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791288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/>
        </p:spPr>
      </p:pic>
      <p:pic>
        <p:nvPicPr>
          <p:cNvPr id="3" name="Picture 2" descr="Figure 3.JPG"/>
          <p:cNvPicPr>
            <a:picLocks noChangeAspect="1"/>
          </p:cNvPicPr>
          <p:nvPr/>
        </p:nvPicPr>
        <p:blipFill>
          <a:blip r:embed="rId3" cstate="print"/>
          <a:srcRect l="-17" t="-847" r="47413" b="7627"/>
          <a:stretch>
            <a:fillRect/>
          </a:stretch>
        </p:blipFill>
        <p:spPr>
          <a:xfrm>
            <a:off x="1219200" y="1010587"/>
            <a:ext cx="6705600" cy="483682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57350" y="152400"/>
            <a:ext cx="58293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latin typeface="Arial" charset="0"/>
              </a:rPr>
              <a:t>Optimum Planting Window</a:t>
            </a:r>
            <a:endParaRPr lang="en-US" alt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736</Words>
  <Application>Microsoft Office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Arkansas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lpurcell</dc:creator>
  <cp:lastModifiedBy>Larry C. Purcell</cp:lastModifiedBy>
  <cp:revision>170</cp:revision>
  <dcterms:created xsi:type="dcterms:W3CDTF">2016-01-03T16:05:55Z</dcterms:created>
  <dcterms:modified xsi:type="dcterms:W3CDTF">2016-01-12T13:26:42Z</dcterms:modified>
</cp:coreProperties>
</file>