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25" r:id="rId2"/>
    <p:sldId id="516" r:id="rId3"/>
    <p:sldId id="517" r:id="rId4"/>
    <p:sldId id="518" r:id="rId5"/>
    <p:sldId id="522" r:id="rId6"/>
    <p:sldId id="509" r:id="rId7"/>
    <p:sldId id="511" r:id="rId8"/>
    <p:sldId id="514" r:id="rId9"/>
    <p:sldId id="519" r:id="rId10"/>
    <p:sldId id="520" r:id="rId11"/>
    <p:sldId id="521" r:id="rId12"/>
    <p:sldId id="523" r:id="rId13"/>
    <p:sldId id="524" r:id="rId14"/>
    <p:sldId id="525" r:id="rId15"/>
    <p:sldId id="526" r:id="rId16"/>
    <p:sldId id="527" r:id="rId17"/>
    <p:sldId id="528" r:id="rId18"/>
    <p:sldId id="3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Chen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21" autoAdjust="0"/>
    <p:restoredTop sz="76789" autoAdjust="0"/>
  </p:normalViewPr>
  <p:slideViewPr>
    <p:cSldViewPr>
      <p:cViewPr varScale="1">
        <p:scale>
          <a:sx n="81" d="100"/>
          <a:sy n="81" d="100"/>
        </p:scale>
        <p:origin x="48" y="171"/>
      </p:cViewPr>
      <p:guideLst>
        <p:guide orient="horz" pos="2160"/>
        <p:guide pos="240"/>
      </p:guideLst>
    </p:cSldViewPr>
  </p:slideViewPr>
  <p:outlineViewPr>
    <p:cViewPr>
      <p:scale>
        <a:sx n="33" d="100"/>
        <a:sy n="33" d="100"/>
      </p:scale>
      <p:origin x="0" y="-4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76" d="100"/>
          <a:sy n="76" d="100"/>
        </p:scale>
        <p:origin x="275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970AC-4B31-4C0E-9C04-D725E665AE8F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BA75A-4315-4F64-BAD5-520DF5D7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30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1563D-C254-4746-BB25-F6291FB7EF46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231E9-1E31-46B7-AD94-AF234CEA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5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8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treatment uses 3 pods with 6 plants, with 2 trifoliate leaves from each plants were sprayed with dsRNA. The C. </a:t>
            </a:r>
            <a:r>
              <a:rPr lang="en-US" dirty="0" err="1" smtClean="0"/>
              <a:t>sojina</a:t>
            </a:r>
            <a:r>
              <a:rPr lang="en-US" dirty="0" smtClean="0"/>
              <a:t> inoculation was on the whole plants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8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50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Cytochrome p450 family 3:CYP3.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43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8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4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45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30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82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4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06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88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0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treatment uses 3 pots with 6 plants, with 2 trifoliate leaves from each plants were sprayed with dsRNA. The C. </a:t>
            </a:r>
            <a:r>
              <a:rPr lang="en-US" dirty="0" err="1" smtClean="0"/>
              <a:t>sojina</a:t>
            </a:r>
            <a:r>
              <a:rPr lang="en-US" dirty="0" smtClean="0"/>
              <a:t> inoculation was on the two leaves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231E9-1E31-46B7-AD94-AF234CEAE1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82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12188651" cy="4930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28601"/>
            <a:ext cx="9956800" cy="1470025"/>
          </a:xfrm>
        </p:spPr>
        <p:txBody>
          <a:bodyPr/>
          <a:lstStyle>
            <a:lvl1pPr>
              <a:defRPr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971800"/>
            <a:ext cx="8534400" cy="266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87FB9-7463-403A-BC4A-A0F19BD6F63B}" type="datetime1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C2F7-FE37-4B28-9349-0E13F1C188E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19200" y="1752600"/>
            <a:ext cx="9956800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074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AA88-3DFC-4648-808A-33B7799619AC}" type="datetime1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Zhi</a:t>
            </a:r>
            <a:r>
              <a:rPr lang="en-US" dirty="0" smtClean="0"/>
              <a:t>-Yuan Chen   </a:t>
            </a:r>
            <a:fld id="{D2E5C2F7-FE37-4B28-9349-0E13F1C188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69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A5F1-C6E6-49EA-8316-AFDB0FAF3DBC}" type="datetime1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C2F7-FE37-4B28-9349-0E13F1C1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9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988"/>
            <a:ext cx="1219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0108-4795-40B2-B7DF-24F77EC213F7}" type="datetime1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C2F7-FE37-4B28-9349-0E13F1C1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4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144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953000"/>
          </a:xfrm>
        </p:spPr>
        <p:txBody>
          <a:bodyPr/>
          <a:lstStyle>
            <a:lvl1pPr marL="342900" indent="-342900">
              <a:buClr>
                <a:srgbClr val="7030A0"/>
              </a:buClr>
              <a:buFont typeface="Wingdings" pitchFamily="2" charset="2"/>
              <a:buChar char="v"/>
              <a:defRPr/>
            </a:lvl1pPr>
            <a:lvl2pPr marL="742950" indent="-285750">
              <a:buClr>
                <a:srgbClr val="7030A0"/>
              </a:buClr>
              <a:buFont typeface="Wingdings" pitchFamily="2" charset="2"/>
              <a:buChar char="v"/>
              <a:defRPr/>
            </a:lvl2pPr>
            <a:lvl3pPr marL="1143000" indent="-228600">
              <a:buClr>
                <a:srgbClr val="7030A0"/>
              </a:buClr>
              <a:buFont typeface="Wingdings" pitchFamily="2" charset="2"/>
              <a:buChar char="v"/>
              <a:defRPr/>
            </a:lvl3pPr>
            <a:lvl4pPr marL="1600200" indent="-228600">
              <a:buClr>
                <a:srgbClr val="7030A0"/>
              </a:buClr>
              <a:buFont typeface="Wingdings" pitchFamily="2" charset="2"/>
              <a:buChar char="v"/>
              <a:defRPr/>
            </a:lvl4pPr>
            <a:lvl5pPr marL="2057400" indent="-228600">
              <a:buClr>
                <a:srgbClr val="7030A0"/>
              </a:buClr>
              <a:buFont typeface="Wingdings" pitchFamily="2" charset="2"/>
              <a:buChar char="v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E60D-2ECB-40FC-8856-07A43DFBD969}" type="datetime1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Zhi</a:t>
            </a:r>
            <a:r>
              <a:rPr lang="en-US" dirty="0" smtClean="0"/>
              <a:t>-Yuan Chen   </a:t>
            </a:r>
            <a:fld id="{D2E5C2F7-FE37-4B28-9349-0E13F1C188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1371600"/>
            <a:ext cx="10972800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981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9906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281940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2D72-5066-4535-88E1-D886662C2177}" type="datetime1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219200" y="2514600"/>
            <a:ext cx="9956800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915400" y="64973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Zhi</a:t>
            </a:r>
            <a:r>
              <a:rPr lang="en-US" dirty="0" smtClean="0"/>
              <a:t>-Yuan Chen   </a:t>
            </a:r>
            <a:fld id="{D2E5C2F7-FE37-4B28-9349-0E13F1C188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20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DA88-A0BB-4CB2-9290-1A2AF2F33181}" type="datetime1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Zhi</a:t>
            </a:r>
            <a:r>
              <a:rPr lang="en-US" dirty="0" smtClean="0"/>
              <a:t>-Yuan Chen   </a:t>
            </a:r>
            <a:fld id="{D2E5C2F7-FE37-4B28-9349-0E13F1C188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1447800"/>
            <a:ext cx="10972800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66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028BC-0D85-48DB-9BD8-36BFD5896AE5}" type="datetime1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Zhi</a:t>
            </a:r>
            <a:r>
              <a:rPr lang="en-US" dirty="0" smtClean="0"/>
              <a:t>-Yuan Chen   </a:t>
            </a:r>
            <a:fld id="{D2E5C2F7-FE37-4B28-9349-0E13F1C188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7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1ADD-4558-4B8E-B2E0-90B62EB0E0D6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Zhi</a:t>
            </a:r>
            <a:r>
              <a:rPr lang="en-US" dirty="0" smtClean="0"/>
              <a:t>-Yuan Chen   </a:t>
            </a:r>
            <a:fld id="{D2E5C2F7-FE37-4B28-9349-0E13F1C188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3000-ED6C-4AA1-80FF-0AD1CD2AEF34}" type="datetime1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Zhi</a:t>
            </a:r>
            <a:r>
              <a:rPr lang="en-US" dirty="0" smtClean="0"/>
              <a:t>-Yuan Chen   </a:t>
            </a:r>
            <a:fld id="{D2E5C2F7-FE37-4B28-9349-0E13F1C188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0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81001"/>
            <a:ext cx="10972800" cy="942109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Zhi</a:t>
            </a:r>
            <a:r>
              <a:rPr lang="en-US" dirty="0" smtClean="0"/>
              <a:t>-Yuan Chen   </a:t>
            </a:r>
            <a:fld id="{D1CD2DDF-0E01-4B02-BF71-A42FBEBA1B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11200" y="1371600"/>
            <a:ext cx="10972800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68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E5E1-18F5-4E54-B89D-B3F5F8D9B973}" type="datetime1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Zhi</a:t>
            </a:r>
            <a:r>
              <a:rPr lang="en-US" dirty="0" smtClean="0"/>
              <a:t>-Yuan Chen   </a:t>
            </a:r>
            <a:fld id="{D2E5C2F7-FE37-4B28-9349-0E13F1C188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33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461125"/>
            <a:ext cx="12192000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70C0"/>
                </a:solidFill>
              </a:defRPr>
            </a:lvl1pPr>
          </a:lstStyle>
          <a:p>
            <a:fld id="{915944B8-E0D1-477A-8DFA-72E192AACF2E}" type="datetime1">
              <a:rPr lang="en-US" smtClean="0"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92876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Louisiana State University Agricultural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70C0"/>
                </a:solidFill>
              </a:defRPr>
            </a:lvl1pPr>
          </a:lstStyle>
          <a:p>
            <a:r>
              <a:rPr lang="en-US" dirty="0" err="1" smtClean="0"/>
              <a:t>Zhi</a:t>
            </a:r>
            <a:r>
              <a:rPr lang="en-US" dirty="0" smtClean="0"/>
              <a:t>-Yuan Chen   </a:t>
            </a:r>
            <a:fld id="{D2E5C2F7-FE37-4B28-9349-0E13F1C188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76111"/>
            <a:ext cx="297603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609600" y="1752600"/>
            <a:ext cx="10972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609600" y="1447800"/>
            <a:ext cx="109728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1" y="15785"/>
            <a:ext cx="148801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85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0587" y="762000"/>
            <a:ext cx="8610600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>Spray Application of Double Stranded RNA for Simultaneous Management of Multiple Soybean Fungal and Insect Diseases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2895600"/>
            <a:ext cx="8305800" cy="2667000"/>
          </a:xfrm>
        </p:spPr>
        <p:txBody>
          <a:bodyPr>
            <a:normAutofit lnSpcReduction="10000"/>
          </a:bodyPr>
          <a:lstStyle/>
          <a:p>
            <a:r>
              <a:rPr lang="en-US" b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Renewal Proposal Overview</a:t>
            </a:r>
          </a:p>
          <a:p>
            <a:endParaRPr lang="en-US" b="1" u="sng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ZHI-YUAN CHEN</a:t>
            </a:r>
          </a:p>
          <a:p>
            <a:pPr>
              <a:defRPr/>
            </a:pPr>
            <a:r>
              <a:rPr lang="en-US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Dept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Plant Pathology and Crop </a:t>
            </a:r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Physiology, 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LSU Agricultural </a:t>
            </a:r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Center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87FB9-7463-403A-BC4A-A0F19BD6F63B}" type="datetime1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C2F7-FE37-4B28-9349-0E13F1C188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</a:t>
            </a:r>
            <a:fld id="{D1CD2DDF-0E01-4B02-BF71-A42FBEBA1B0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40000" y="374683"/>
            <a:ext cx="76200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Constructed dsRNA expression </a:t>
            </a:r>
            <a:r>
              <a:rPr lang="en-US" dirty="0"/>
              <a:t>vectors and </a:t>
            </a:r>
            <a:r>
              <a:rPr lang="en-US" dirty="0" smtClean="0"/>
              <a:t>Produced </a:t>
            </a:r>
            <a:r>
              <a:rPr lang="en-US" dirty="0" err="1"/>
              <a:t>dsRNAs</a:t>
            </a:r>
            <a:r>
              <a:rPr lang="en-US" dirty="0"/>
              <a:t> in </a:t>
            </a:r>
            <a:r>
              <a:rPr lang="en-US" i="1" dirty="0"/>
              <a:t>E. </a:t>
            </a:r>
            <a:r>
              <a:rPr lang="en-US" i="1" dirty="0" smtClean="0"/>
              <a:t>coli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tângulo 7"/>
          <p:cNvSpPr/>
          <p:nvPr/>
        </p:nvSpPr>
        <p:spPr>
          <a:xfrm>
            <a:off x="2639616" y="3717032"/>
            <a:ext cx="10081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667298" y="1754668"/>
            <a:ext cx="4242666" cy="403481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mtClean="0"/>
              <a:t>DsRNA production:</a:t>
            </a:r>
          </a:p>
          <a:p>
            <a:pPr lvl="1"/>
            <a:r>
              <a:rPr lang="en-US" smtClean="0"/>
              <a:t>Induce dsRNA production with IPTG </a:t>
            </a:r>
          </a:p>
          <a:p>
            <a:pPr lvl="1"/>
            <a:r>
              <a:rPr lang="en-US" smtClean="0"/>
              <a:t>Harvest bacterial cells and store at -80°C </a:t>
            </a:r>
          </a:p>
          <a:p>
            <a:pPr lvl="1"/>
            <a:r>
              <a:rPr lang="en-US" smtClean="0"/>
              <a:t>Lyse bacterial cells with French press three times at 1000-1250 psi</a:t>
            </a:r>
          </a:p>
          <a:p>
            <a:pPr lvl="1"/>
            <a:r>
              <a:rPr lang="en-US" smtClean="0"/>
              <a:t>Chloroform extraction</a:t>
            </a:r>
          </a:p>
          <a:p>
            <a:pPr lvl="1"/>
            <a:r>
              <a:rPr lang="en-US" smtClean="0"/>
              <a:t>Ethanol precipitation at -80°C  20 min</a:t>
            </a:r>
          </a:p>
          <a:p>
            <a:pPr lvl="1"/>
            <a:r>
              <a:rPr lang="en-US" smtClean="0"/>
              <a:t>Dissolve dried dsRNA in DEPC water</a:t>
            </a:r>
          </a:p>
          <a:p>
            <a:endParaRPr lang="pt-BR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350000" y="1745662"/>
            <a:ext cx="4851400" cy="40528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 smtClean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 smtClean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 smtClean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 smtClean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 smtClean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1.</a:t>
            </a:r>
            <a:r>
              <a:rPr lang="en-US" sz="16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Construction and production of </a:t>
            </a:r>
            <a:r>
              <a:rPr lang="en-US" sz="16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dsRNAs</a:t>
            </a:r>
            <a:r>
              <a:rPr lang="en-US" sz="16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in a bacterial expression system. A. the vector we used to put our target genes from </a:t>
            </a:r>
            <a:r>
              <a:rPr lang="en-US" sz="16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Cercospora</a:t>
            </a:r>
            <a:r>
              <a:rPr lang="en-US" sz="16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pathogens; B. the production of </a:t>
            </a:r>
            <a:r>
              <a:rPr lang="en-US" sz="16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dsRNAs</a:t>
            </a:r>
            <a:r>
              <a:rPr lang="en-US" sz="16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in </a:t>
            </a:r>
            <a:r>
              <a:rPr lang="en-US" sz="1600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E. coli</a:t>
            </a:r>
            <a:r>
              <a:rPr lang="en-US" sz="16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cells after induction.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82458"/>
            <a:ext cx="3962400" cy="2489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9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</a:t>
            </a:r>
            <a:fld id="{D1CD2DDF-0E01-4B02-BF71-A42FBEBA1B0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85" y="1398850"/>
            <a:ext cx="8382000" cy="500405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dsRNA application of soybean plants in growth chamber for managing </a:t>
            </a:r>
            <a:r>
              <a:rPr lang="en-US" dirty="0" err="1" smtClean="0"/>
              <a:t>Cercospora</a:t>
            </a:r>
            <a:r>
              <a:rPr lang="en-US" dirty="0" smtClean="0"/>
              <a:t> diseases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366F9-1B68-490F-9D38-3BBDFE8B54B4}"/>
              </a:ext>
            </a:extLst>
          </p:cNvPr>
          <p:cNvSpPr txBox="1"/>
          <p:nvPr/>
        </p:nvSpPr>
        <p:spPr>
          <a:xfrm>
            <a:off x="8807257" y="580155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Non-sprayed, inoculated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366F9-1B68-490F-9D38-3BBDFE8B54B4}"/>
              </a:ext>
            </a:extLst>
          </p:cNvPr>
          <p:cNvSpPr txBox="1"/>
          <p:nvPr/>
        </p:nvSpPr>
        <p:spPr>
          <a:xfrm>
            <a:off x="5303514" y="57892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Avr4-sprayed, inoculated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366F9-1B68-490F-9D38-3BBDFE8B54B4}"/>
              </a:ext>
            </a:extLst>
          </p:cNvPr>
          <p:cNvSpPr txBox="1"/>
          <p:nvPr/>
        </p:nvSpPr>
        <p:spPr>
          <a:xfrm>
            <a:off x="3657600" y="575657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CYTB-sprayed, inoculated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366F9-1B68-490F-9D38-3BBDFE8B54B4}"/>
              </a:ext>
            </a:extLst>
          </p:cNvPr>
          <p:cNvSpPr txBox="1"/>
          <p:nvPr/>
        </p:nvSpPr>
        <p:spPr>
          <a:xfrm>
            <a:off x="6978457" y="580211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EV-sprayed, inoculated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3657600"/>
            <a:ext cx="1686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Soybean variety used here </a:t>
            </a:r>
            <a:r>
              <a:rPr lang="en-US" dirty="0"/>
              <a:t>is </a:t>
            </a:r>
            <a:r>
              <a:rPr lang="en-US" dirty="0" smtClean="0"/>
              <a:t>Syngenta S49-F5X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5366F9-1B68-490F-9D38-3BBDFE8B54B4}"/>
              </a:ext>
            </a:extLst>
          </p:cNvPr>
          <p:cNvSpPr txBox="1"/>
          <p:nvPr/>
        </p:nvSpPr>
        <p:spPr>
          <a:xfrm>
            <a:off x="2031999" y="575657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Non-sprayed, Non-inoculated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532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</a:t>
            </a:r>
            <a:fld id="{D1CD2DDF-0E01-4B02-BF71-A42FBEBA1B0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dsRNA application of soybean plants in growth chamber for managing FLS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5510395"/>
            <a:ext cx="10972800" cy="81420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5663" indent="-514350">
              <a:tabLst>
                <a:tab pos="398463" algn="l"/>
              </a:tabLst>
            </a:pPr>
            <a:r>
              <a:rPr lang="en-US" smtClean="0"/>
              <a:t>We have repeated this study 6 times in the growth chambers with similar results of disease reduction in those leaves treated with dsRNA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366F9-1B68-490F-9D38-3BBDFE8B54B4}"/>
              </a:ext>
            </a:extLst>
          </p:cNvPr>
          <p:cNvSpPr txBox="1"/>
          <p:nvPr/>
        </p:nvSpPr>
        <p:spPr>
          <a:xfrm>
            <a:off x="1077676" y="46482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Non-sprayed, inoculated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366F9-1B68-490F-9D38-3BBDFE8B54B4}"/>
              </a:ext>
            </a:extLst>
          </p:cNvPr>
          <p:cNvSpPr txBox="1"/>
          <p:nvPr/>
        </p:nvSpPr>
        <p:spPr>
          <a:xfrm>
            <a:off x="9173029" y="46482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Avr4-sprayed, inoculated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366F9-1B68-490F-9D38-3BBDFE8B54B4}"/>
              </a:ext>
            </a:extLst>
          </p:cNvPr>
          <p:cNvSpPr txBox="1"/>
          <p:nvPr/>
        </p:nvSpPr>
        <p:spPr>
          <a:xfrm>
            <a:off x="6531429" y="46482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CYTB-sprayed, inoculated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366F9-1B68-490F-9D38-3BBDFE8B54B4}"/>
              </a:ext>
            </a:extLst>
          </p:cNvPr>
          <p:cNvSpPr txBox="1"/>
          <p:nvPr/>
        </p:nvSpPr>
        <p:spPr>
          <a:xfrm>
            <a:off x="3719276" y="467954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EV-sprayed, inoculated</a:t>
            </a:r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15E954-B334-4523-B8A5-898F26A28E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3" t="19573" r="34041" b="17753"/>
          <a:stretch/>
        </p:blipFill>
        <p:spPr>
          <a:xfrm>
            <a:off x="8763000" y="1640114"/>
            <a:ext cx="2895600" cy="2703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EE071A-9D06-44A1-9F7B-01BFAE07EE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3" t="31621" r="14470" b="18629"/>
          <a:stretch/>
        </p:blipFill>
        <p:spPr>
          <a:xfrm rot="5400000">
            <a:off x="3484124" y="1639970"/>
            <a:ext cx="2720947" cy="2695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A149EE-8E98-488C-8E6F-DBABC1BDE6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0" t="14050" r="31027" b="10769"/>
          <a:stretch/>
        </p:blipFill>
        <p:spPr>
          <a:xfrm>
            <a:off x="6266899" y="1632856"/>
            <a:ext cx="2401402" cy="27105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EC91F-977F-42C0-9449-BCC80F6003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" t="26178" r="7391" b="12671"/>
          <a:stretch/>
        </p:blipFill>
        <p:spPr>
          <a:xfrm rot="5400000">
            <a:off x="636525" y="1577395"/>
            <a:ext cx="2750523" cy="282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2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</a:t>
            </a:r>
            <a:fld id="{D1CD2DDF-0E01-4B02-BF71-A42FBEBA1B0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10185400" cy="9421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Tested the </a:t>
            </a:r>
            <a:r>
              <a:rPr lang="en-US" dirty="0"/>
              <a:t>effect of topically applied dsRNA in reducing </a:t>
            </a:r>
            <a:r>
              <a:rPr lang="en-US" dirty="0" smtClean="0"/>
              <a:t>frogeye disease in greenhouse</a:t>
            </a:r>
            <a:endParaRPr lang="en-US" dirty="0"/>
          </a:p>
        </p:txBody>
      </p:sp>
      <p:pic>
        <p:nvPicPr>
          <p:cNvPr id="7" name="Picture 2" descr="IMG_20220603_133626960_HD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779168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40000" y="5215090"/>
            <a:ext cx="774700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2.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Soybean plants grown in the greenhouse that had been treated with </a:t>
            </a:r>
            <a:r>
              <a:rPr lang="en-US" dirty="0" smtClean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several </a:t>
            </a:r>
            <a:r>
              <a:rPr lang="en-US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dsRNAs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controlling </a:t>
            </a:r>
            <a:r>
              <a:rPr lang="en-US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Cercospora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diseases before inoculation with </a:t>
            </a:r>
            <a:r>
              <a:rPr lang="en-US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C. </a:t>
            </a:r>
            <a:r>
              <a:rPr 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sojina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spores that cause </a:t>
            </a:r>
            <a:r>
              <a:rPr lang="en-US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Cercospora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frogeye leaf spot disease.</a:t>
            </a:r>
          </a:p>
        </p:txBody>
      </p:sp>
    </p:spTree>
    <p:extLst>
      <p:ext uri="{BB962C8B-B14F-4D97-AF65-F5344CB8AC3E}">
        <p14:creationId xmlns:p14="http://schemas.microsoft.com/office/powerpoint/2010/main" val="176473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3000-ED6C-4AA1-80FF-0AD1CD2AEF34}" type="datetime1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</a:t>
            </a:r>
            <a:fld id="{D2E5C2F7-FE37-4B28-9349-0E13F1C188E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85277" y="609601"/>
            <a:ext cx="4275667" cy="1924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3416" y="2179189"/>
            <a:ext cx="914400" cy="366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DEPC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77" y="2571750"/>
            <a:ext cx="4275667" cy="1924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54631" y="4156628"/>
            <a:ext cx="82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CYP51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78" y="4547651"/>
            <a:ext cx="4298192" cy="1934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40761" y="6156070"/>
            <a:ext cx="736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CTB1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31647" y="621553"/>
            <a:ext cx="4249106" cy="19120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7442" y="2196165"/>
            <a:ext cx="736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18834" y="2555424"/>
            <a:ext cx="4311945" cy="1940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0" y="4167281"/>
            <a:ext cx="736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CTB8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59" y="4547651"/>
            <a:ext cx="4298193" cy="19341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87721" y="6156070"/>
            <a:ext cx="736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AVR4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24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</a:t>
            </a:r>
            <a:fld id="{D1CD2DDF-0E01-4B02-BF71-A42FBEBA1B0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14400"/>
          </a:xfrm>
        </p:spPr>
        <p:txBody>
          <a:bodyPr/>
          <a:lstStyle/>
          <a:p>
            <a:r>
              <a:rPr lang="en-US" dirty="0" smtClean="0"/>
              <a:t>Small scale field dsRNA application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1455738"/>
            <a:ext cx="5867400" cy="21500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Spraying dsRNA onto soybean plants</a:t>
            </a:r>
          </a:p>
          <a:p>
            <a:r>
              <a:rPr lang="en-US" dirty="0" smtClean="0"/>
              <a:t>The soybean variety used here is </a:t>
            </a:r>
            <a:r>
              <a:rPr lang="en-US" dirty="0" smtClean="0">
                <a:solidFill>
                  <a:srgbClr val="FFC000"/>
                </a:solidFill>
              </a:rPr>
              <a:t>Syngenta S42-B9XS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51" y="3646035"/>
            <a:ext cx="6046549" cy="2708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8" y="3658817"/>
            <a:ext cx="6079008" cy="2723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1441195"/>
            <a:ext cx="4864100" cy="217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5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</a:t>
            </a:r>
            <a:fld id="{D1CD2DDF-0E01-4B02-BF71-A42FBEBA1B0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365691"/>
            <a:ext cx="100584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dsRNA application of soybean plants in growth chamber for managing soybean rust</a:t>
            </a: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55738"/>
            <a:ext cx="6433927" cy="495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26" y="1455738"/>
            <a:ext cx="2464276" cy="1897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04" y="3434379"/>
            <a:ext cx="2464276" cy="18970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329" y="3429000"/>
            <a:ext cx="2462941" cy="18960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18" y="1441908"/>
            <a:ext cx="2471262" cy="19024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74281" y="5715000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H12 dsRNA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86832" y="6084332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CYP3 dsRNA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753600" y="5682734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ATC dsRNA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677400" y="612995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 dsRNA (CK)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586832" y="6084332"/>
            <a:ext cx="346216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362318" y="5715000"/>
            <a:ext cx="6986" cy="6937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0766" y="5493603"/>
            <a:ext cx="64796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repeated this study 3 times in the growth chambers with similar results of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92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</a:t>
            </a:r>
            <a:fld id="{D1CD2DDF-0E01-4B02-BF71-A42FBEBA1B0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14400"/>
          </a:xfrm>
        </p:spPr>
        <p:txBody>
          <a:bodyPr/>
          <a:lstStyle/>
          <a:p>
            <a:r>
              <a:rPr lang="en-US" dirty="0" smtClean="0"/>
              <a:t>Objectives for 2023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447800"/>
            <a:ext cx="10972800" cy="4953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indent="-631825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Fine-tune the conditions to effectively deliver dsRNA into soybean plants; </a:t>
            </a:r>
          </a:p>
          <a:p>
            <a:pPr marL="631825" indent="-631825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Examine the potential of </a:t>
            </a:r>
            <a:r>
              <a:rPr lang="en-US" dirty="0" err="1" smtClean="0"/>
              <a:t>nano</a:t>
            </a:r>
            <a:r>
              <a:rPr lang="en-US" dirty="0" smtClean="0"/>
              <a:t>-particles in enhancing dsRNA stability on leaf surface; and </a:t>
            </a:r>
          </a:p>
          <a:p>
            <a:pPr marL="631825" indent="-631825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Determine the effectiveness of these </a:t>
            </a:r>
            <a:r>
              <a:rPr lang="en-US" dirty="0" err="1" smtClean="0"/>
              <a:t>dsRNAs</a:t>
            </a:r>
            <a:r>
              <a:rPr lang="en-US" dirty="0" smtClean="0"/>
              <a:t> in simultaneous management of CLB, FLS, and PSS through spray applications in greenhouse/field conditions.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1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E60D-2ECB-40FC-8856-07A43DFBD969}" type="datetime1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C2F7-FE37-4B28-9349-0E13F1C188E2}" type="slidenum">
              <a:rPr lang="en-US" smtClean="0"/>
              <a:t>18</a:t>
            </a:fld>
            <a:endParaRPr lang="en-US"/>
          </a:p>
        </p:txBody>
      </p:sp>
      <p:sp>
        <p:nvSpPr>
          <p:cNvPr id="7" name="Text Box 14"/>
          <p:cNvSpPr txBox="1">
            <a:spLocks noGrp="1" noChangeArrowheads="1"/>
          </p:cNvSpPr>
          <p:nvPr>
            <p:ph idx="1"/>
          </p:nvPr>
        </p:nvSpPr>
        <p:spPr bwMode="auto">
          <a:xfrm>
            <a:off x="1371600" y="1828800"/>
            <a:ext cx="9296400" cy="198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6263" indent="-576263">
              <a:defRPr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Dablieny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 Souza,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Ph. D. student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(started in Jan, 2022)</a:t>
            </a:r>
          </a:p>
          <a:p>
            <a:pPr marL="576263" indent="-576263">
              <a:defRPr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Yenjit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Raruang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, Post doctorate, 2020-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</a:endParaRPr>
          </a:p>
          <a:p>
            <a:pPr marL="576263" indent="-576263">
              <a:defRPr/>
            </a:pP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Supported by Louisiana State Soybean and Small Grain Promotion Board and </a:t>
            </a:r>
            <a:r>
              <a:rPr lang="en-US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Mid South Soybean Board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2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E60D-2ECB-40FC-8856-07A43DFBD969}" type="datetime1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</a:t>
            </a:r>
            <a:fld id="{D2E5C2F7-FE37-4B28-9349-0E13F1C188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Limitations of fungicides and pesticides in managing plant diseases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19200" y="1874101"/>
            <a:ext cx="9677400" cy="4114800"/>
          </a:xfrm>
        </p:spPr>
        <p:txBody>
          <a:bodyPr>
            <a:normAutofit fontScale="92500"/>
          </a:bodyPr>
          <a:lstStyle/>
          <a:p>
            <a:pPr marL="458788" indent="-458788"/>
            <a:r>
              <a:rPr lang="en-US" dirty="0" smtClean="0"/>
              <a:t>Repeated applications cause development of resistance </a:t>
            </a:r>
            <a:r>
              <a:rPr lang="en-US" dirty="0"/>
              <a:t>in pest/pathogen </a:t>
            </a:r>
            <a:r>
              <a:rPr lang="en-US" dirty="0" smtClean="0"/>
              <a:t>populations and reduced efficacy</a:t>
            </a:r>
          </a:p>
          <a:p>
            <a:pPr marL="458788" indent="-458788"/>
            <a:r>
              <a:rPr lang="en-US" dirty="0"/>
              <a:t>Take a long time to develop a new chemistry for plant disease management, leaving our growers with very few choices</a:t>
            </a:r>
          </a:p>
          <a:p>
            <a:pPr marL="458788" indent="-458788"/>
            <a:r>
              <a:rPr lang="en-US" dirty="0" smtClean="0"/>
              <a:t>Usually not very specific to one pathogen or pest, has a broad-spectrum </a:t>
            </a:r>
            <a:r>
              <a:rPr lang="en-US" dirty="0"/>
              <a:t>toxicity</a:t>
            </a:r>
          </a:p>
          <a:p>
            <a:pPr marL="458788" indent="-458788"/>
            <a:r>
              <a:rPr lang="en-US" dirty="0" smtClean="0"/>
              <a:t>Cause environmental pollutions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</a:t>
            </a:r>
            <a:fld id="{D1CD2DDF-0E01-4B02-BF71-A42FBEBA1B0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30" y="1732250"/>
            <a:ext cx="3896799" cy="368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45235" y="491663"/>
            <a:ext cx="8229600" cy="942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RNA interference-gene silencing by double-stranded RNA (dsRNA)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166775" y="1326645"/>
            <a:ext cx="7644216" cy="5126711"/>
            <a:chOff x="2071754" y="284030"/>
            <a:chExt cx="8229361" cy="60808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753894">
              <a:off x="2071754" y="299921"/>
              <a:ext cx="1620345" cy="1215259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641751" y="284030"/>
              <a:ext cx="7659364" cy="6080899"/>
              <a:chOff x="2641751" y="284030"/>
              <a:chExt cx="7659364" cy="6080899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641751" y="663732"/>
                <a:ext cx="7086600" cy="5204763"/>
              </a:xfrm>
              <a:prstGeom prst="ellipse">
                <a:avLst/>
              </a:prstGeom>
              <a:gradFill flip="none" rotWithShape="1">
                <a:gsLst>
                  <a:gs pos="28000">
                    <a:schemeClr val="accent6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5448218" y="1633285"/>
                <a:ext cx="691648" cy="690812"/>
                <a:chOff x="7076065" y="172684"/>
                <a:chExt cx="1368594" cy="1430084"/>
              </a:xfrm>
            </p:grpSpPr>
            <p:sp>
              <p:nvSpPr>
                <p:cNvPr id="81" name="Oval 80"/>
                <p:cNvSpPr/>
                <p:nvPr/>
              </p:nvSpPr>
              <p:spPr>
                <a:xfrm rot="20544827">
                  <a:off x="7076065" y="172684"/>
                  <a:ext cx="1368594" cy="840651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7175875" y="937003"/>
                  <a:ext cx="641143" cy="591791"/>
                </a:xfrm>
                <a:prstGeom prst="ellipse">
                  <a:avLst/>
                </a:prstGeom>
                <a:gradFill flip="none" rotWithShape="1">
                  <a:gsLst>
                    <a:gs pos="43000">
                      <a:srgbClr val="FF66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7706051" y="937003"/>
                  <a:ext cx="641143" cy="665765"/>
                </a:xfrm>
                <a:prstGeom prst="ellipse">
                  <a:avLst/>
                </a:prstGeom>
                <a:gradFill flip="none" rotWithShape="1">
                  <a:gsLst>
                    <a:gs pos="26000">
                      <a:srgbClr val="FF6FC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Oval 12"/>
              <p:cNvSpPr/>
              <p:nvPr/>
            </p:nvSpPr>
            <p:spPr>
              <a:xfrm>
                <a:off x="3810000" y="1488558"/>
                <a:ext cx="861174" cy="506607"/>
              </a:xfrm>
              <a:prstGeom prst="ellipse">
                <a:avLst/>
              </a:prstGeom>
              <a:gradFill flip="none" rotWithShape="1">
                <a:gsLst>
                  <a:gs pos="29000">
                    <a:schemeClr val="accent4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/>
                  <a:t>Dicer/DCL</a:t>
                </a:r>
                <a:endParaRPr lang="en-US" sz="1200" b="1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 rot="15358064">
                <a:off x="2955574" y="2321558"/>
                <a:ext cx="2954657" cy="2922256"/>
              </a:xfrm>
              <a:prstGeom prst="ellipse">
                <a:avLst/>
              </a:prstGeom>
              <a:gradFill flip="none" rotWithShape="1">
                <a:gsLst>
                  <a:gs pos="11000">
                    <a:srgbClr val="CCFF66"/>
                  </a:gs>
                  <a:gs pos="82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4243661" y="3570590"/>
                <a:ext cx="691648" cy="690812"/>
                <a:chOff x="7076065" y="172684"/>
                <a:chExt cx="1368594" cy="1430084"/>
              </a:xfrm>
            </p:grpSpPr>
            <p:sp>
              <p:nvSpPr>
                <p:cNvPr id="78" name="Oval 77"/>
                <p:cNvSpPr/>
                <p:nvPr/>
              </p:nvSpPr>
              <p:spPr>
                <a:xfrm rot="20544827">
                  <a:off x="7076065" y="172684"/>
                  <a:ext cx="1368594" cy="840651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7175875" y="937003"/>
                  <a:ext cx="641143" cy="591791"/>
                </a:xfrm>
                <a:prstGeom prst="ellipse">
                  <a:avLst/>
                </a:prstGeom>
                <a:gradFill flip="none" rotWithShape="1">
                  <a:gsLst>
                    <a:gs pos="43000">
                      <a:srgbClr val="FF66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7706051" y="937003"/>
                  <a:ext cx="641143" cy="665765"/>
                </a:xfrm>
                <a:prstGeom prst="ellipse">
                  <a:avLst/>
                </a:prstGeom>
                <a:gradFill flip="none" rotWithShape="1">
                  <a:gsLst>
                    <a:gs pos="26000">
                      <a:srgbClr val="FF6FC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6319196" y="2837191"/>
                <a:ext cx="691648" cy="690812"/>
                <a:chOff x="7076065" y="172684"/>
                <a:chExt cx="1368594" cy="1430084"/>
              </a:xfrm>
            </p:grpSpPr>
            <p:sp>
              <p:nvSpPr>
                <p:cNvPr id="75" name="Oval 74"/>
                <p:cNvSpPr/>
                <p:nvPr/>
              </p:nvSpPr>
              <p:spPr>
                <a:xfrm rot="20544827">
                  <a:off x="7076065" y="172684"/>
                  <a:ext cx="1368594" cy="840651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7175875" y="937003"/>
                  <a:ext cx="641143" cy="591791"/>
                </a:xfrm>
                <a:prstGeom prst="ellipse">
                  <a:avLst/>
                </a:prstGeom>
                <a:gradFill flip="none" rotWithShape="1">
                  <a:gsLst>
                    <a:gs pos="43000">
                      <a:srgbClr val="FF66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7706051" y="937003"/>
                  <a:ext cx="641143" cy="665765"/>
                </a:xfrm>
                <a:prstGeom prst="ellipse">
                  <a:avLst/>
                </a:prstGeom>
                <a:gradFill flip="none" rotWithShape="1">
                  <a:gsLst>
                    <a:gs pos="26000">
                      <a:srgbClr val="FF6FC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8153568" y="2860995"/>
                <a:ext cx="691648" cy="690812"/>
                <a:chOff x="7076065" y="172684"/>
                <a:chExt cx="1368594" cy="1430084"/>
              </a:xfrm>
            </p:grpSpPr>
            <p:sp>
              <p:nvSpPr>
                <p:cNvPr id="72" name="Oval 71"/>
                <p:cNvSpPr/>
                <p:nvPr/>
              </p:nvSpPr>
              <p:spPr>
                <a:xfrm rot="20544827">
                  <a:off x="7076065" y="172684"/>
                  <a:ext cx="1368594" cy="840651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7175875" y="937003"/>
                  <a:ext cx="641143" cy="591791"/>
                </a:xfrm>
                <a:prstGeom prst="ellipse">
                  <a:avLst/>
                </a:prstGeom>
                <a:gradFill flip="none" rotWithShape="1">
                  <a:gsLst>
                    <a:gs pos="43000">
                      <a:srgbClr val="FF66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7706051" y="937003"/>
                  <a:ext cx="641143" cy="665765"/>
                </a:xfrm>
                <a:prstGeom prst="ellipse">
                  <a:avLst/>
                </a:prstGeom>
                <a:gradFill flip="none" rotWithShape="1">
                  <a:gsLst>
                    <a:gs pos="26000">
                      <a:srgbClr val="FF6FC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7352597" y="3939800"/>
                <a:ext cx="691648" cy="690812"/>
                <a:chOff x="7076065" y="172684"/>
                <a:chExt cx="1368594" cy="1430084"/>
              </a:xfrm>
            </p:grpSpPr>
            <p:sp>
              <p:nvSpPr>
                <p:cNvPr id="69" name="Oval 68"/>
                <p:cNvSpPr/>
                <p:nvPr/>
              </p:nvSpPr>
              <p:spPr>
                <a:xfrm rot="20544827">
                  <a:off x="7076065" y="172684"/>
                  <a:ext cx="1368594" cy="840651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7175875" y="937003"/>
                  <a:ext cx="641143" cy="591791"/>
                </a:xfrm>
                <a:prstGeom prst="ellipse">
                  <a:avLst/>
                </a:prstGeom>
                <a:gradFill flip="none" rotWithShape="1">
                  <a:gsLst>
                    <a:gs pos="43000">
                      <a:srgbClr val="FF66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7706051" y="937003"/>
                  <a:ext cx="641143" cy="665765"/>
                </a:xfrm>
                <a:prstGeom prst="ellipse">
                  <a:avLst/>
                </a:prstGeom>
                <a:gradFill flip="none" rotWithShape="1">
                  <a:gsLst>
                    <a:gs pos="26000">
                      <a:srgbClr val="FF6FC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5766595" y="4523539"/>
                <a:ext cx="691648" cy="690812"/>
                <a:chOff x="7076065" y="172684"/>
                <a:chExt cx="1368594" cy="1430084"/>
              </a:xfrm>
            </p:grpSpPr>
            <p:sp>
              <p:nvSpPr>
                <p:cNvPr id="66" name="Oval 65"/>
                <p:cNvSpPr/>
                <p:nvPr/>
              </p:nvSpPr>
              <p:spPr>
                <a:xfrm rot="20544827">
                  <a:off x="7076065" y="172684"/>
                  <a:ext cx="1368594" cy="840651"/>
                </a:xfrm>
                <a:prstGeom prst="ellipse">
                  <a:avLst/>
                </a:prstGeom>
                <a:gradFill flip="none" rotWithShape="1">
                  <a:gsLst>
                    <a:gs pos="2500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7175875" y="937003"/>
                  <a:ext cx="641143" cy="591791"/>
                </a:xfrm>
                <a:prstGeom prst="ellipse">
                  <a:avLst/>
                </a:prstGeom>
                <a:gradFill flip="none" rotWithShape="1">
                  <a:gsLst>
                    <a:gs pos="43000">
                      <a:srgbClr val="FF6600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7706051" y="937003"/>
                  <a:ext cx="641143" cy="665765"/>
                </a:xfrm>
                <a:prstGeom prst="ellipse">
                  <a:avLst/>
                </a:prstGeom>
                <a:gradFill flip="none" rotWithShape="1">
                  <a:gsLst>
                    <a:gs pos="26000">
                      <a:srgbClr val="FF6FCF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967962" y="2823344"/>
                <a:ext cx="241003" cy="53873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/>
              <a:srcRect l="15129" r="51457"/>
              <a:stretch/>
            </p:blipFill>
            <p:spPr>
              <a:xfrm rot="19753894">
                <a:off x="4609455" y="1033036"/>
                <a:ext cx="328507" cy="737348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/>
              <a:srcRect r="61176"/>
              <a:stretch/>
            </p:blipFill>
            <p:spPr>
              <a:xfrm rot="19753894">
                <a:off x="4912601" y="1351282"/>
                <a:ext cx="381684" cy="737348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/>
              <a:srcRect l="50334" r="19403"/>
              <a:stretch/>
            </p:blipFill>
            <p:spPr>
              <a:xfrm rot="19753894">
                <a:off x="4913362" y="1372810"/>
                <a:ext cx="297524" cy="737349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4"/>
              <a:srcRect l="7563" r="50625"/>
              <a:stretch/>
            </p:blipFill>
            <p:spPr>
              <a:xfrm rot="19753894">
                <a:off x="4849068" y="1870618"/>
                <a:ext cx="411066" cy="73734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5415198" y="1818435"/>
                <a:ext cx="702794" cy="206572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60143" y="3078855"/>
                <a:ext cx="795887" cy="1275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8"/>
              <a:srcRect t="14638" r="27158"/>
              <a:stretch/>
            </p:blipFill>
            <p:spPr>
              <a:xfrm>
                <a:off x="7040254" y="4236027"/>
                <a:ext cx="2284839" cy="14596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3544" y="4133856"/>
                <a:ext cx="795887" cy="127546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15493" y="3856459"/>
                <a:ext cx="2656959" cy="228134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4608" y="3792686"/>
                <a:ext cx="795887" cy="127546"/>
              </a:xfrm>
              <a:prstGeom prst="rect">
                <a:avLst/>
              </a:prstGeom>
            </p:spPr>
          </p:pic>
          <p:cxnSp>
            <p:nvCxnSpPr>
              <p:cNvPr id="31" name="Straight Arrow Connector 30"/>
              <p:cNvCxnSpPr/>
              <p:nvPr/>
            </p:nvCxnSpPr>
            <p:spPr>
              <a:xfrm>
                <a:off x="3812792" y="1150784"/>
                <a:ext cx="298880" cy="30764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V="1">
                <a:off x="4095972" y="2321558"/>
                <a:ext cx="168042" cy="48379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5157145" y="1615020"/>
                <a:ext cx="298880" cy="30764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6206947" y="2474168"/>
                <a:ext cx="298880" cy="30764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5766595" y="3253555"/>
                <a:ext cx="531314" cy="30764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7352207" y="3078855"/>
                <a:ext cx="56095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6964441" y="3764023"/>
                <a:ext cx="298880" cy="30764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>
                <a:off x="6331486" y="3811433"/>
                <a:ext cx="56079" cy="397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 flipV="1">
                <a:off x="7759584" y="3115004"/>
                <a:ext cx="2541531" cy="13855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 flipV="1">
                <a:off x="5566853" y="4823474"/>
                <a:ext cx="2541531" cy="13855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32852" y="4731398"/>
                <a:ext cx="795887" cy="127546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42880" y="2987458"/>
                <a:ext cx="795887" cy="127546"/>
              </a:xfrm>
              <a:prstGeom prst="rect">
                <a:avLst/>
              </a:prstGeom>
            </p:spPr>
          </p:pic>
          <p:sp>
            <p:nvSpPr>
              <p:cNvPr id="43" name="Oval 42"/>
              <p:cNvSpPr/>
              <p:nvPr/>
            </p:nvSpPr>
            <p:spPr>
              <a:xfrm>
                <a:off x="6964442" y="4630612"/>
                <a:ext cx="230929" cy="192862"/>
              </a:xfrm>
              <a:prstGeom prst="ellipse">
                <a:avLst/>
              </a:prstGeom>
              <a:gradFill flip="none" rotWithShape="1">
                <a:gsLst>
                  <a:gs pos="43000">
                    <a:srgbClr val="6666FF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172110" y="4630286"/>
                <a:ext cx="230929" cy="192862"/>
              </a:xfrm>
              <a:prstGeom prst="ellipse">
                <a:avLst/>
              </a:prstGeom>
              <a:gradFill flip="none" rotWithShape="1">
                <a:gsLst>
                  <a:gs pos="43000">
                    <a:srgbClr val="6666FF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403039" y="4630286"/>
                <a:ext cx="230929" cy="192862"/>
              </a:xfrm>
              <a:prstGeom prst="ellipse">
                <a:avLst/>
              </a:prstGeom>
              <a:gradFill flip="none" rotWithShape="1">
                <a:gsLst>
                  <a:gs pos="43000">
                    <a:srgbClr val="6666FF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988562" y="4846978"/>
                <a:ext cx="230929" cy="192862"/>
              </a:xfrm>
              <a:prstGeom prst="ellipse">
                <a:avLst/>
              </a:prstGeom>
              <a:gradFill flip="none" rotWithShape="1">
                <a:gsLst>
                  <a:gs pos="43000">
                    <a:srgbClr val="6666FF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201685" y="4835421"/>
                <a:ext cx="230929" cy="192862"/>
              </a:xfrm>
              <a:prstGeom prst="ellipse">
                <a:avLst/>
              </a:prstGeom>
              <a:gradFill flip="none" rotWithShape="1">
                <a:gsLst>
                  <a:gs pos="43000">
                    <a:srgbClr val="6666FF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7432614" y="4833289"/>
                <a:ext cx="230929" cy="179013"/>
              </a:xfrm>
              <a:prstGeom prst="ellipse">
                <a:avLst/>
              </a:prstGeom>
              <a:gradFill flip="none" rotWithShape="1">
                <a:gsLst>
                  <a:gs pos="43000">
                    <a:srgbClr val="6666FF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260142" y="1818434"/>
                <a:ext cx="9788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RISC</a:t>
                </a:r>
                <a:endParaRPr lang="en-US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918170" y="3216128"/>
                <a:ext cx="854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RISC</a:t>
                </a:r>
                <a:endParaRPr lang="en-US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089430" y="3781424"/>
                <a:ext cx="9021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RISC</a:t>
                </a:r>
                <a:endParaRPr lang="en-US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400773" y="4884661"/>
                <a:ext cx="916377" cy="383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RISC</a:t>
                </a:r>
                <a:endParaRPr lang="en-US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930022" y="3442102"/>
                <a:ext cx="1013578" cy="367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RISC</a:t>
                </a:r>
                <a:endParaRPr lang="en-US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029966" y="3442101"/>
                <a:ext cx="1081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Nucleus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594587" y="4157320"/>
                <a:ext cx="1788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Chromatin</a:t>
                </a:r>
              </a:p>
              <a:p>
                <a:r>
                  <a:rPr lang="en-US" dirty="0"/>
                  <a:t>modification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000784" y="4410258"/>
                <a:ext cx="1744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Degradation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575531" y="5200877"/>
                <a:ext cx="15965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Translational</a:t>
                </a:r>
              </a:p>
              <a:p>
                <a:r>
                  <a:rPr lang="en-US" dirty="0"/>
                  <a:t>inhibition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795960" y="3216129"/>
                <a:ext cx="13358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Cleavage of mRNA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664286" y="2800564"/>
                <a:ext cx="6368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m7G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594751" y="4523417"/>
                <a:ext cx="6368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m7G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711552" y="284030"/>
                <a:ext cx="883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dsRNA</a:t>
                </a:r>
                <a:endParaRPr lang="en-US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102806" y="2952402"/>
                <a:ext cx="883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dsRNA</a:t>
                </a:r>
                <a:endParaRPr lang="en-US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157950" y="1277532"/>
                <a:ext cx="13532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Cytoplasm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281936" y="5890350"/>
                <a:ext cx="5159250" cy="474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E46C0A"/>
                    </a:solidFill>
                    <a:latin typeface="+mj-lt"/>
                    <a:cs typeface="Comic Sans MS"/>
                  </a:rPr>
                  <a:t>RISC</a:t>
                </a:r>
                <a:r>
                  <a:rPr lang="en-US" sz="2000" b="1" dirty="0" smtClean="0">
                    <a:latin typeface="+mj-lt"/>
                    <a:cs typeface="Comic Sans MS"/>
                  </a:rPr>
                  <a:t>: </a:t>
                </a:r>
                <a:r>
                  <a:rPr lang="en-US" sz="2000" b="1" dirty="0" smtClean="0">
                    <a:solidFill>
                      <a:srgbClr val="E46C0A"/>
                    </a:solidFill>
                    <a:latin typeface="+mj-lt"/>
                    <a:cs typeface="Comic Sans MS"/>
                  </a:rPr>
                  <a:t>R</a:t>
                </a:r>
                <a:r>
                  <a:rPr lang="en-US" sz="2000" b="1" dirty="0" smtClean="0">
                    <a:latin typeface="+mj-lt"/>
                    <a:cs typeface="Comic Sans MS"/>
                  </a:rPr>
                  <a:t>NA </a:t>
                </a:r>
                <a:r>
                  <a:rPr lang="en-US" sz="2000" b="1" dirty="0">
                    <a:solidFill>
                      <a:srgbClr val="E46C0A"/>
                    </a:solidFill>
                    <a:latin typeface="+mj-lt"/>
                    <a:cs typeface="Comic Sans MS"/>
                  </a:rPr>
                  <a:t>I</a:t>
                </a:r>
                <a:r>
                  <a:rPr lang="en-US" sz="2000" b="1" dirty="0" smtClean="0">
                    <a:latin typeface="+mj-lt"/>
                    <a:cs typeface="Comic Sans MS"/>
                  </a:rPr>
                  <a:t>nduced </a:t>
                </a:r>
                <a:r>
                  <a:rPr lang="en-US" sz="2000" b="1" dirty="0">
                    <a:solidFill>
                      <a:srgbClr val="E46C0A"/>
                    </a:solidFill>
                    <a:latin typeface="+mj-lt"/>
                    <a:cs typeface="Comic Sans MS"/>
                  </a:rPr>
                  <a:t>S</a:t>
                </a:r>
                <a:r>
                  <a:rPr lang="en-US" sz="2000" b="1" dirty="0" smtClean="0">
                    <a:latin typeface="+mj-lt"/>
                    <a:cs typeface="Comic Sans MS"/>
                  </a:rPr>
                  <a:t>ilencing </a:t>
                </a:r>
                <a:r>
                  <a:rPr lang="en-US" sz="2000" b="1" dirty="0">
                    <a:solidFill>
                      <a:srgbClr val="E46C0A"/>
                    </a:solidFill>
                    <a:latin typeface="+mj-lt"/>
                    <a:cs typeface="Comic Sans MS"/>
                  </a:rPr>
                  <a:t>C</a:t>
                </a:r>
                <a:r>
                  <a:rPr lang="en-US" sz="2000" b="1" dirty="0" smtClean="0">
                    <a:latin typeface="+mj-lt"/>
                    <a:cs typeface="Comic Sans MS"/>
                  </a:rPr>
                  <a:t>omplex</a:t>
                </a:r>
                <a:endParaRPr lang="en-US" sz="2000" b="1" dirty="0">
                  <a:latin typeface="+mj-lt"/>
                  <a:cs typeface="Comic Sans M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7352207" y="468696"/>
                <a:ext cx="2857116" cy="474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+mj-lt"/>
                    <a:cs typeface="Comic Sans MS"/>
                  </a:rPr>
                  <a:t>DCL: Dicer like protein</a:t>
                </a:r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7373900" y="2400713"/>
            <a:ext cx="90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AGO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8146942" y="3419247"/>
            <a:ext cx="90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AGO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9923910" y="3403334"/>
            <a:ext cx="90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AGO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7634834" y="4831454"/>
            <a:ext cx="90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AGO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9167992" y="4316372"/>
            <a:ext cx="90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AGO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6285950" y="4025746"/>
            <a:ext cx="90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22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</a:t>
            </a:r>
            <a:fld id="{D1CD2DDF-0E01-4B02-BF71-A42FBEBA1B0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Advantages of using dsRNA in disease management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417638"/>
            <a:ext cx="10972800" cy="5029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indent="-631825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DsRNA itself is non-toxic. No toxicity to none target organisms and environment. Use toxic information to control disease. Highly specific. </a:t>
            </a:r>
          </a:p>
          <a:p>
            <a:pPr marL="631825" indent="-631825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Low risk of developing resistance in pathogen or pest populations.</a:t>
            </a:r>
          </a:p>
          <a:p>
            <a:pPr marL="631825" indent="-631825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Multiple fungal and pest diseases can be controlled simultaneously.</a:t>
            </a:r>
          </a:p>
          <a:p>
            <a:pPr marL="631825" indent="-631825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Sources of dsRNA: transgenic expression of pathogen/pest dsRNA in plants or application of </a:t>
            </a:r>
            <a:r>
              <a:rPr lang="en-US" i="1" dirty="0" smtClean="0"/>
              <a:t>in vitro </a:t>
            </a:r>
            <a:r>
              <a:rPr lang="en-US" dirty="0" smtClean="0"/>
              <a:t>synthesized or bacterial produced dsRNA</a:t>
            </a:r>
          </a:p>
        </p:txBody>
      </p:sp>
    </p:spTree>
    <p:extLst>
      <p:ext uri="{BB962C8B-B14F-4D97-AF65-F5344CB8AC3E}">
        <p14:creationId xmlns:p14="http://schemas.microsoft.com/office/powerpoint/2010/main" val="33332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</a:t>
            </a:r>
            <a:fld id="{D1CD2DDF-0E01-4B02-BF71-A42FBEBA1B0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653946"/>
            <a:ext cx="1654769" cy="112190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90800" y="481754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Major soybean fungal pathogens in the southern U.S.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1406825"/>
            <a:ext cx="9144000" cy="4953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indent="-631825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 err="1" smtClean="0"/>
              <a:t>Cercospora</a:t>
            </a:r>
            <a:r>
              <a:rPr lang="en-US" dirty="0" smtClean="0"/>
              <a:t> leaf blight, purple seed stain caused by </a:t>
            </a:r>
            <a:r>
              <a:rPr lang="en-US" i="1" dirty="0" smtClean="0"/>
              <a:t>C. </a:t>
            </a:r>
            <a:r>
              <a:rPr lang="en-US" i="1" dirty="0" err="1" smtClean="0"/>
              <a:t>kikuchii</a:t>
            </a:r>
            <a:r>
              <a:rPr lang="en-US" dirty="0" smtClean="0"/>
              <a:t> and </a:t>
            </a:r>
            <a:r>
              <a:rPr lang="en-US" i="1" dirty="0" smtClean="0"/>
              <a:t>C.</a:t>
            </a:r>
            <a:r>
              <a:rPr lang="en-US" dirty="0" smtClean="0"/>
              <a:t> cf. </a:t>
            </a:r>
            <a:r>
              <a:rPr lang="en-US" i="1" dirty="0" err="1" smtClean="0"/>
              <a:t>flagellaris</a:t>
            </a:r>
            <a:endParaRPr lang="en-US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t="15028" r="14194" b="13919"/>
          <a:stretch/>
        </p:blipFill>
        <p:spPr>
          <a:xfrm>
            <a:off x="10134600" y="1462679"/>
            <a:ext cx="1627402" cy="1137141"/>
          </a:xfrm>
          <a:prstGeom prst="rect">
            <a:avLst/>
          </a:prstGeom>
        </p:spPr>
      </p:pic>
      <p:pic>
        <p:nvPicPr>
          <p:cNvPr id="10" name="Picture 4" descr="http://ipm.missouri.edu/ipcm/archives/v15n16/ipm2d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600" y="2653946"/>
            <a:ext cx="1654769" cy="108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0018119" y="3469452"/>
            <a:ext cx="215587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750" dirty="0"/>
              <a:t>http://www.seedquest.com/News/releases/2006/september/16913.htm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34110" y="2327258"/>
            <a:ext cx="1127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Zhi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-Yuan Chen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19745" y="3482748"/>
            <a:ext cx="2058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Trey Price, LSU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Agcenter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2438400"/>
            <a:ext cx="71624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indent="-630238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sz="3200" dirty="0"/>
              <a:t>Frogeye leaf spot caused by </a:t>
            </a:r>
            <a:r>
              <a:rPr lang="en-US" sz="3200" i="1" dirty="0"/>
              <a:t>C. </a:t>
            </a:r>
            <a:r>
              <a:rPr lang="en-US" sz="3200" i="1" dirty="0" err="1"/>
              <a:t>sojina</a:t>
            </a:r>
            <a:r>
              <a:rPr lang="en-US" sz="3200" i="1" dirty="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3000405"/>
            <a:ext cx="72474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indent="-630238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sz="3200" dirty="0"/>
              <a:t>The pathogen often produces </a:t>
            </a:r>
            <a:r>
              <a:rPr lang="en-US" sz="3200" dirty="0" err="1"/>
              <a:t>cercosporin</a:t>
            </a:r>
            <a:r>
              <a:rPr lang="en-US" sz="3200" dirty="0"/>
              <a:t> as a virulence </a:t>
            </a:r>
            <a:r>
              <a:rPr lang="en-US" sz="3200" dirty="0" smtClean="0"/>
              <a:t>factor</a:t>
            </a:r>
          </a:p>
          <a:p>
            <a:pPr marL="630238" indent="-630238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sz="3200" dirty="0"/>
              <a:t>Soybean rust disease caused by </a:t>
            </a:r>
            <a:r>
              <a:rPr lang="en-US" sz="3200" i="1" dirty="0" err="1"/>
              <a:t>Phakopsora</a:t>
            </a:r>
            <a:r>
              <a:rPr lang="en-US" sz="3200" i="1" dirty="0"/>
              <a:t> </a:t>
            </a:r>
            <a:r>
              <a:rPr lang="en-US" sz="3200" i="1" dirty="0" err="1"/>
              <a:t>pachyrhizi</a:t>
            </a:r>
            <a:endParaRPr lang="en-US" sz="3200" i="1" dirty="0"/>
          </a:p>
          <a:p>
            <a:pPr marL="630238" indent="-630238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sz="3200" dirty="0" smtClean="0"/>
              <a:t>It </a:t>
            </a:r>
            <a:r>
              <a:rPr lang="en-US" sz="3200" dirty="0"/>
              <a:t>is still very much a real threat to US soybean production</a:t>
            </a:r>
            <a:endParaRPr lang="en-US" sz="3200" i="1" dirty="0"/>
          </a:p>
          <a:p>
            <a:pPr marL="630238" indent="-630238"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en-US" sz="3200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24" y="3883325"/>
            <a:ext cx="2064547" cy="2632297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7" name="TextBox 16"/>
          <p:cNvSpPr txBox="1"/>
          <p:nvPr/>
        </p:nvSpPr>
        <p:spPr>
          <a:xfrm>
            <a:off x="7877358" y="6094459"/>
            <a:ext cx="1127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Zhi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-Yuan Chen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2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6538" y="4254306"/>
            <a:ext cx="2413000" cy="1809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07498" y="6009130"/>
            <a:ext cx="2894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Taken on August 20, 2020</a:t>
            </a:r>
          </a:p>
        </p:txBody>
      </p:sp>
    </p:spTree>
    <p:extLst>
      <p:ext uri="{BB962C8B-B14F-4D97-AF65-F5344CB8AC3E}">
        <p14:creationId xmlns:p14="http://schemas.microsoft.com/office/powerpoint/2010/main" val="40099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Avr4  dsRNA </a:t>
            </a:r>
            <a:r>
              <a:rPr lang="en-US" dirty="0"/>
              <a:t>treated </a:t>
            </a:r>
            <a:r>
              <a:rPr lang="en-US" i="1" dirty="0" err="1"/>
              <a:t>Cercospora</a:t>
            </a:r>
            <a:r>
              <a:rPr lang="en-US" dirty="0"/>
              <a:t> cf. </a:t>
            </a:r>
            <a:r>
              <a:rPr lang="en-US" i="1" dirty="0" err="1"/>
              <a:t>flagellaris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cultures </a:t>
            </a:r>
            <a:r>
              <a:rPr lang="en-US" dirty="0"/>
              <a:t>produced little to no </a:t>
            </a:r>
            <a:r>
              <a:rPr lang="en-US" dirty="0" err="1"/>
              <a:t>cercosporin</a:t>
            </a:r>
            <a:r>
              <a:rPr lang="en-US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Zhi</a:t>
            </a:r>
            <a:r>
              <a:rPr lang="en-US" dirty="0" smtClean="0"/>
              <a:t>-Yuan Chen   </a:t>
            </a:r>
            <a:fld id="{D1CD2DDF-0E01-4B02-BF71-A42FBEBA1B0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42" y="1422658"/>
            <a:ext cx="4689639" cy="4467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"/>
          <a:stretch/>
        </p:blipFill>
        <p:spPr>
          <a:xfrm>
            <a:off x="1562612" y="1415465"/>
            <a:ext cx="4080868" cy="4257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761" y="6026842"/>
            <a:ext cx="6188239" cy="329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5729469"/>
            <a:ext cx="3983937" cy="65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4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3000-ED6C-4AA1-80FF-0AD1CD2AEF34}" type="datetime1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 </a:t>
            </a:r>
            <a:fld id="{D2E5C2F7-FE37-4B28-9349-0E13F1C188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121" y="1446065"/>
            <a:ext cx="3840751" cy="356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233" y="1903243"/>
            <a:ext cx="5614639" cy="478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757" y="480136"/>
            <a:ext cx="9588485" cy="935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657" y="1453143"/>
            <a:ext cx="7184062" cy="349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2057400"/>
            <a:ext cx="6477000" cy="4344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19" y="2172660"/>
            <a:ext cx="2920907" cy="411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Zhi</a:t>
            </a:r>
            <a:r>
              <a:rPr lang="en-US" dirty="0" smtClean="0"/>
              <a:t>-Yuan Chen   </a:t>
            </a:r>
            <a:fld id="{D1CD2DDF-0E01-4B02-BF71-A42FBEBA1B0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457200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Overall objective of our proposal?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600" y="1447800"/>
            <a:ext cx="10972800" cy="4953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This proposed study attempts to eventually achieve a simultaneous management of multiple soybean fungal and insect diseases through direct spray application of </a:t>
            </a:r>
            <a:r>
              <a:rPr lang="en-US" dirty="0" err="1" smtClean="0"/>
              <a:t>dsRNAs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3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52A2-1DB5-4DB4-8DCB-84891604DA44}" type="datetime1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Louisiana State University Agricultural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Zhi-Yuan Chen   </a:t>
            </a:r>
            <a:fld id="{D1CD2DDF-0E01-4B02-BF71-A42FBEBA1B0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457200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have we achieved in year 1?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447800"/>
            <a:ext cx="10972800" cy="4953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indent="-631825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Produced dsRNA targeting different genes of </a:t>
            </a:r>
            <a:r>
              <a:rPr lang="en-US" i="1" dirty="0" err="1" smtClean="0"/>
              <a:t>Cercospora</a:t>
            </a:r>
            <a:r>
              <a:rPr lang="en-US" i="1" dirty="0" smtClean="0"/>
              <a:t> </a:t>
            </a:r>
            <a:r>
              <a:rPr lang="en-US" dirty="0" smtClean="0"/>
              <a:t>cf. </a:t>
            </a:r>
            <a:r>
              <a:rPr lang="en-US" i="1" dirty="0" err="1" smtClean="0"/>
              <a:t>flagellaris</a:t>
            </a:r>
            <a:r>
              <a:rPr lang="en-US" i="1" dirty="0" smtClean="0"/>
              <a:t> </a:t>
            </a:r>
            <a:r>
              <a:rPr lang="en-US" dirty="0" smtClean="0"/>
              <a:t>and rust in </a:t>
            </a:r>
            <a:r>
              <a:rPr lang="en-US" i="1" dirty="0" smtClean="0"/>
              <a:t>E. coli </a:t>
            </a:r>
            <a:r>
              <a:rPr lang="en-US" dirty="0" smtClean="0"/>
              <a:t>cells. We have constructed four dsRNA expression vectors and produced </a:t>
            </a:r>
            <a:r>
              <a:rPr lang="en-US" dirty="0" err="1" smtClean="0"/>
              <a:t>dsRNAs</a:t>
            </a:r>
            <a:r>
              <a:rPr lang="en-US" dirty="0" smtClean="0"/>
              <a:t> from the Avr4, CTB1, CTB8 and CYP51. </a:t>
            </a:r>
          </a:p>
          <a:p>
            <a:pPr marL="631825" indent="-631825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We have completed the evaluation of topically applied CTB1, CTB8, Avr4 and CYP51 </a:t>
            </a:r>
            <a:r>
              <a:rPr lang="en-US" dirty="0" err="1" smtClean="0"/>
              <a:t>dsRNAs</a:t>
            </a:r>
            <a:r>
              <a:rPr lang="en-US" dirty="0" smtClean="0"/>
              <a:t> on reducing soybean frogeye leaf spot (FLS) disease in growth chambers. The greenhouse evaluation is on-going. </a:t>
            </a:r>
          </a:p>
          <a:p>
            <a:pPr marL="631825" indent="-631825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Commercial soybeans (</a:t>
            </a:r>
            <a:r>
              <a:rPr lang="en-US" dirty="0" smtClean="0">
                <a:solidFill>
                  <a:srgbClr val="FFC000"/>
                </a:solidFill>
              </a:rPr>
              <a:t>Syngenta S42-B9XS</a:t>
            </a:r>
            <a:r>
              <a:rPr lang="en-US" dirty="0" smtClean="0"/>
              <a:t>) have been planted (first planting was on May 4, second on May 25, and the last planting was on June 8) at Ben </a:t>
            </a:r>
            <a:r>
              <a:rPr lang="en-US" dirty="0" err="1" smtClean="0"/>
              <a:t>Hur</a:t>
            </a:r>
            <a:r>
              <a:rPr lang="en-US" dirty="0" smtClean="0"/>
              <a:t> Research Station. </a:t>
            </a:r>
          </a:p>
          <a:p>
            <a:pPr marL="631825" indent="-631825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Some of these plants have been treated with </a:t>
            </a:r>
            <a:r>
              <a:rPr lang="en-US" dirty="0" err="1" smtClean="0"/>
              <a:t>dsRNAs</a:t>
            </a:r>
            <a:r>
              <a:rPr lang="en-US" dirty="0" smtClean="0"/>
              <a:t> to evaluate the effectiveness of these </a:t>
            </a:r>
            <a:r>
              <a:rPr lang="en-US" dirty="0" err="1" smtClean="0"/>
              <a:t>dsRNAs</a:t>
            </a:r>
            <a:r>
              <a:rPr lang="en-US" dirty="0" smtClean="0"/>
              <a:t> in reducing CLB and FLS under natural infection conditions when the plants reach V4-5 stages.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3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15739</TotalTime>
  <Words>1093</Words>
  <Application>Microsoft Office PowerPoint</Application>
  <PresentationFormat>Widescreen</PresentationFormat>
  <Paragraphs>196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DengXian</vt:lpstr>
      <vt:lpstr>宋体</vt:lpstr>
      <vt:lpstr>Arial</vt:lpstr>
      <vt:lpstr>Calibri</vt:lpstr>
      <vt:lpstr>Comic Sans MS</vt:lpstr>
      <vt:lpstr>Tahoma</vt:lpstr>
      <vt:lpstr>Times New Roman</vt:lpstr>
      <vt:lpstr>Wingdings</vt:lpstr>
      <vt:lpstr>Office Theme</vt:lpstr>
      <vt:lpstr>Spray Application of Double Stranded RNA for Simultaneous Management of Multiple Soybean Fungal and Insect Diseases</vt:lpstr>
      <vt:lpstr>Limitations of fungicides and pesticides in managing plant diseases</vt:lpstr>
      <vt:lpstr>PowerPoint Presentation</vt:lpstr>
      <vt:lpstr>Advantages of using dsRNA in disease management</vt:lpstr>
      <vt:lpstr>PowerPoint Presentation</vt:lpstr>
      <vt:lpstr>Avr4  dsRNA treated Cercospora cf. flagellaris  cultures produced little to no cercosporin </vt:lpstr>
      <vt:lpstr>PowerPoint Presentation</vt:lpstr>
      <vt:lpstr>PowerPoint Presentation</vt:lpstr>
      <vt:lpstr>PowerPoint Presentation</vt:lpstr>
      <vt:lpstr>Constructed dsRNA expression vectors and Produced dsRNAs in E. coli </vt:lpstr>
      <vt:lpstr>dsRNA application of soybean plants in growth chamber for managing Cercospora diseases</vt:lpstr>
      <vt:lpstr>dsRNA application of soybean plants in growth chamber for managing FLS</vt:lpstr>
      <vt:lpstr>Tested the effect of topically applied dsRNA in reducing frogeye disease in greenhouse</vt:lpstr>
      <vt:lpstr>PowerPoint Presentation</vt:lpstr>
      <vt:lpstr>Small scale field dsRNA application</vt:lpstr>
      <vt:lpstr>dsRNA application of soybean plants in growth chamber for managing soybean rust</vt:lpstr>
      <vt:lpstr>Objectives for 2023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ZChen</dc:creator>
  <cp:lastModifiedBy>Soybean</cp:lastModifiedBy>
  <cp:revision>603</cp:revision>
  <dcterms:created xsi:type="dcterms:W3CDTF">2016-09-22T12:40:53Z</dcterms:created>
  <dcterms:modified xsi:type="dcterms:W3CDTF">2022-08-25T17:25:41Z</dcterms:modified>
</cp:coreProperties>
</file>